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3"/>
  </p:notesMasterIdLst>
  <p:sldIdLst>
    <p:sldId id="256" r:id="rId3"/>
    <p:sldId id="334" r:id="rId4"/>
    <p:sldId id="428" r:id="rId5"/>
    <p:sldId id="449" r:id="rId6"/>
    <p:sldId id="436" r:id="rId7"/>
    <p:sldId id="437" r:id="rId8"/>
    <p:sldId id="364" r:id="rId9"/>
    <p:sldId id="366" r:id="rId10"/>
    <p:sldId id="401" r:id="rId11"/>
    <p:sldId id="396" r:id="rId12"/>
    <p:sldId id="363" r:id="rId13"/>
    <p:sldId id="389" r:id="rId14"/>
    <p:sldId id="390" r:id="rId15"/>
    <p:sldId id="391" r:id="rId16"/>
    <p:sldId id="446" r:id="rId17"/>
    <p:sldId id="447" r:id="rId18"/>
    <p:sldId id="448" r:id="rId19"/>
    <p:sldId id="426" r:id="rId20"/>
    <p:sldId id="425" r:id="rId21"/>
    <p:sldId id="398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30DC7"/>
    <a:srgbClr val="CC0099"/>
    <a:srgbClr val="DCE9F8"/>
    <a:srgbClr val="006699"/>
    <a:srgbClr val="66FFFF"/>
    <a:srgbClr val="66CCFF"/>
    <a:srgbClr val="FBB3ED"/>
    <a:srgbClr val="CCFFCC"/>
    <a:srgbClr val="FF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29" autoAdjust="0"/>
    <p:restoredTop sz="94280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29A09-0BE1-4D86-B219-F43F17943796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BED2B1-DF14-4D68-84DA-E0C5FA3C9289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Анкеты для</a:t>
          </a:r>
        </a:p>
        <a:p>
          <a:pPr algn="ctr"/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algn="ctr"/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- изучения кадровых потребностей предприятия</a:t>
          </a:r>
        </a:p>
        <a:p>
          <a:pPr algn="ctr"/>
          <a:endParaRPr lang="ru-RU" sz="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- ранжирования трудовых функций</a:t>
          </a:r>
        </a:p>
        <a:p>
          <a:pPr algn="ctr"/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9DB86-F2C0-4AEE-A6E5-2056975EB8B8}" type="parTrans" cxnId="{54EBDA90-3DA6-41F5-872A-0D83C8E12C3D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12642-0530-4FAA-AE6B-0B6CE47C4D7C}" type="sibTrans" cxnId="{54EBDA90-3DA6-41F5-872A-0D83C8E12C3D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18842-3F80-4885-ADD7-3C51DA2DDA5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Опросные листы для проведения интервью со специалистами предприятия</a:t>
          </a:r>
        </a:p>
      </dgm:t>
    </dgm:pt>
    <dgm:pt modelId="{FD6C9DDB-7ABD-4547-BE08-86AA68009801}" type="parTrans" cxnId="{D1071BE5-37D1-4914-B0F5-7BD3BD710BD6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A36EC-71B0-431E-8758-960E75A17773}" type="sibTrans" cxnId="{D1071BE5-37D1-4914-B0F5-7BD3BD710BD6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E20CA-3504-482C-BCA7-A6587B8EB96D}">
      <dgm:prSet phldrT="[Текст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</a:pP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Карты наблюдений за деятельностью рабочего</a:t>
          </a:r>
        </a:p>
        <a:p>
          <a:pPr>
            <a:lnSpc>
              <a:spcPct val="90000"/>
            </a:lnSpc>
          </a:pPr>
          <a:endParaRPr lang="ru-RU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D83DB-3891-4565-BDFA-4D4BFC718D60}" type="parTrans" cxnId="{B1968518-BA31-45D0-BAB6-51C3CBAA2667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61740-126F-4D90-94EA-15150CDCC431}" type="sibTrans" cxnId="{B1968518-BA31-45D0-BAB6-51C3CBAA2667}">
      <dgm:prSet/>
      <dgm:spPr/>
      <dgm:t>
        <a:bodyPr/>
        <a:lstStyle/>
        <a:p>
          <a:endParaRPr lang="ru-RU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C78EF-BF11-4468-AEF8-CBF5FD84847F}" type="pres">
      <dgm:prSet presAssocID="{FC729A09-0BE1-4D86-B219-F43F179437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167B3-3A16-41FF-90C4-1EBA229DEC39}" type="pres">
      <dgm:prSet presAssocID="{F3BED2B1-DF14-4D68-84DA-E0C5FA3C9289}" presName="node" presStyleLbl="node1" presStyleIdx="0" presStyleCnt="3" custScaleX="24122" custLinFactNeighborX="-83634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F34FE-6E0D-4BF4-97DB-49BAF55A5B50}" type="pres">
      <dgm:prSet presAssocID="{CD212642-0530-4FAA-AE6B-0B6CE47C4D7C}" presName="sibTrans" presStyleCnt="0"/>
      <dgm:spPr/>
    </dgm:pt>
    <dgm:pt modelId="{797E6DEF-F10D-4E35-BC16-18737EAD456C}" type="pres">
      <dgm:prSet presAssocID="{EC218842-3F80-4885-ADD7-3C51DA2DDA5D}" presName="node" presStyleLbl="node1" presStyleIdx="1" presStyleCnt="3" custScaleX="25158" custScaleY="100000" custLinFactX="-4746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E849-9885-4AEA-A087-13A179CE310F}" type="pres">
      <dgm:prSet presAssocID="{B4AA36EC-71B0-431E-8758-960E75A17773}" presName="sibTrans" presStyleCnt="0"/>
      <dgm:spPr/>
    </dgm:pt>
    <dgm:pt modelId="{CAB27EB0-EF9D-4F4F-96C4-D3DD4925DDA6}" type="pres">
      <dgm:prSet presAssocID="{8DDE20CA-3504-482C-BCA7-A6587B8EB96D}" presName="node" presStyleLbl="node1" presStyleIdx="2" presStyleCnt="3" custAng="0" custScaleX="21562" custLinFactX="354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625C0-DCD5-4C55-BDDA-0329CDC77C55}" type="presOf" srcId="{8DDE20CA-3504-482C-BCA7-A6587B8EB96D}" destId="{CAB27EB0-EF9D-4F4F-96C4-D3DD4925DDA6}" srcOrd="0" destOrd="0" presId="urn:microsoft.com/office/officeart/2005/8/layout/hList6"/>
    <dgm:cxn modelId="{6ABA1768-CCEE-4A3F-A412-67D5E4810B24}" type="presOf" srcId="{F3BED2B1-DF14-4D68-84DA-E0C5FA3C9289}" destId="{35B167B3-3A16-41FF-90C4-1EBA229DEC39}" srcOrd="0" destOrd="0" presId="urn:microsoft.com/office/officeart/2005/8/layout/hList6"/>
    <dgm:cxn modelId="{B1968518-BA31-45D0-BAB6-51C3CBAA2667}" srcId="{FC729A09-0BE1-4D86-B219-F43F17943796}" destId="{8DDE20CA-3504-482C-BCA7-A6587B8EB96D}" srcOrd="2" destOrd="0" parTransId="{DF6D83DB-3891-4565-BDFA-4D4BFC718D60}" sibTransId="{2C761740-126F-4D90-94EA-15150CDCC431}"/>
    <dgm:cxn modelId="{957B4DA8-7C8D-4949-94E6-0260EA4E3340}" type="presOf" srcId="{FC729A09-0BE1-4D86-B219-F43F17943796}" destId="{7B1C78EF-BF11-4468-AEF8-CBF5FD84847F}" srcOrd="0" destOrd="0" presId="urn:microsoft.com/office/officeart/2005/8/layout/hList6"/>
    <dgm:cxn modelId="{D1071BE5-37D1-4914-B0F5-7BD3BD710BD6}" srcId="{FC729A09-0BE1-4D86-B219-F43F17943796}" destId="{EC218842-3F80-4885-ADD7-3C51DA2DDA5D}" srcOrd="1" destOrd="0" parTransId="{FD6C9DDB-7ABD-4547-BE08-86AA68009801}" sibTransId="{B4AA36EC-71B0-431E-8758-960E75A17773}"/>
    <dgm:cxn modelId="{54EBDA90-3DA6-41F5-872A-0D83C8E12C3D}" srcId="{FC729A09-0BE1-4D86-B219-F43F17943796}" destId="{F3BED2B1-DF14-4D68-84DA-E0C5FA3C9289}" srcOrd="0" destOrd="0" parTransId="{13C9DB86-F2C0-4AEE-A6E5-2056975EB8B8}" sibTransId="{CD212642-0530-4FAA-AE6B-0B6CE47C4D7C}"/>
    <dgm:cxn modelId="{07D0D615-EBE0-4754-83E7-0A1B41339A48}" type="presOf" srcId="{EC218842-3F80-4885-ADD7-3C51DA2DDA5D}" destId="{797E6DEF-F10D-4E35-BC16-18737EAD456C}" srcOrd="0" destOrd="0" presId="urn:microsoft.com/office/officeart/2005/8/layout/hList6"/>
    <dgm:cxn modelId="{B847604A-5105-4227-8FB3-A54BCCC16471}" type="presParOf" srcId="{7B1C78EF-BF11-4468-AEF8-CBF5FD84847F}" destId="{35B167B3-3A16-41FF-90C4-1EBA229DEC39}" srcOrd="0" destOrd="0" presId="urn:microsoft.com/office/officeart/2005/8/layout/hList6"/>
    <dgm:cxn modelId="{95AAA789-B60B-40B4-8E87-F615D1DD4CF8}" type="presParOf" srcId="{7B1C78EF-BF11-4468-AEF8-CBF5FD84847F}" destId="{10CF34FE-6E0D-4BF4-97DB-49BAF55A5B50}" srcOrd="1" destOrd="0" presId="urn:microsoft.com/office/officeart/2005/8/layout/hList6"/>
    <dgm:cxn modelId="{F4A70518-CC0E-468C-8D7F-175BF4264A4A}" type="presParOf" srcId="{7B1C78EF-BF11-4468-AEF8-CBF5FD84847F}" destId="{797E6DEF-F10D-4E35-BC16-18737EAD456C}" srcOrd="2" destOrd="0" presId="urn:microsoft.com/office/officeart/2005/8/layout/hList6"/>
    <dgm:cxn modelId="{F53FEBD6-F207-4D07-B7F8-0574DB8200A0}" type="presParOf" srcId="{7B1C78EF-BF11-4468-AEF8-CBF5FD84847F}" destId="{360DE849-9885-4AEA-A087-13A179CE310F}" srcOrd="3" destOrd="0" presId="urn:microsoft.com/office/officeart/2005/8/layout/hList6"/>
    <dgm:cxn modelId="{B60EAEC8-A559-40ED-B0DC-321A43024647}" type="presParOf" srcId="{7B1C78EF-BF11-4468-AEF8-CBF5FD84847F}" destId="{CAB27EB0-EF9D-4F4F-96C4-D3DD4925DDA6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167B3-3A16-41FF-90C4-1EBA229DEC39}">
      <dsp:nvSpPr>
        <dsp:cNvPr id="0" name=""/>
        <dsp:cNvSpPr/>
      </dsp:nvSpPr>
      <dsp:spPr>
        <a:xfrm rot="16200000">
          <a:off x="-1255942" y="1332239"/>
          <a:ext cx="4816227" cy="2151748"/>
        </a:xfrm>
        <a:prstGeom prst="flowChartManualOperation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Анкеты для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- изучения кадровых потребностей предприятия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- ранжирования трудовых функций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6297" y="963245"/>
        <a:ext cx="2151748" cy="2889737"/>
      </dsp:txXfrm>
    </dsp:sp>
    <dsp:sp modelId="{797E6DEF-F10D-4E35-BC16-18737EAD456C}">
      <dsp:nvSpPr>
        <dsp:cNvPr id="0" name=""/>
        <dsp:cNvSpPr/>
      </dsp:nvSpPr>
      <dsp:spPr>
        <a:xfrm rot="16200000">
          <a:off x="1078185" y="1286032"/>
          <a:ext cx="4816227" cy="2244162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Опросные листы для проведения интервью со специалистами предприятия</a:t>
          </a:r>
        </a:p>
      </dsp:txBody>
      <dsp:txXfrm rot="5400000">
        <a:off x="2364217" y="963245"/>
        <a:ext cx="2244162" cy="2889737"/>
      </dsp:txXfrm>
    </dsp:sp>
    <dsp:sp modelId="{CAB27EB0-EF9D-4F4F-96C4-D3DD4925DDA6}">
      <dsp:nvSpPr>
        <dsp:cNvPr id="0" name=""/>
        <dsp:cNvSpPr/>
      </dsp:nvSpPr>
      <dsp:spPr>
        <a:xfrm rot="16200000">
          <a:off x="5559183" y="1446418"/>
          <a:ext cx="4816227" cy="1923389"/>
        </a:xfrm>
        <a:prstGeom prst="flowChartManualOperation">
          <a:avLst/>
        </a:prstGeom>
        <a:solidFill>
          <a:srgbClr val="CC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Карты наблюдений за деятельностью рабочего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005602" y="963244"/>
        <a:ext cx="1923389" cy="288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16146-F4DA-4AD9-B1CB-3585C63169AE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7A26-8364-4C1C-8FD9-BDF3D7374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1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EC36-7A56-423D-8009-7F1E2BFD66B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9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EC36-7A56-423D-8009-7F1E2BFD66B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 userDrawn="1"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Image" r:id="rId3" imgW="7707937" imgH="1701587" progId="">
                  <p:embed/>
                </p:oleObj>
              </mc:Choice>
              <mc:Fallback>
                <p:oleObj name="Image" r:id="rId3" imgW="7707937" imgH="1701587" progId="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224" name="Овал 223"/>
          <p:cNvSpPr/>
          <p:nvPr userDrawn="1"/>
        </p:nvSpPr>
        <p:spPr>
          <a:xfrm>
            <a:off x="395189" y="1550197"/>
            <a:ext cx="1669779" cy="173478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43677"/>
            <a:ext cx="1685187" cy="1741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8DB71-E5D5-4AF2-939C-E2DF3A4CE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7058-38D4-4A46-8728-BB7F96952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1C1A092-9017-4018-A5BE-65B41ADB6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Овал 6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9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81000" y="5257800"/>
            <a:ext cx="876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95288" y="2349500"/>
          <a:ext cx="87487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white">
          <a:xfrm rot="5400000">
            <a:off x="4660901" y="5573708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Овал 6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1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1C1FA8-5AE8-401B-B609-CE0BB70902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34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DF71F1-5494-4DF3-9F8A-50F2FBE75B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745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35ECE-DC0E-4C08-9C34-5091D1EDF4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667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52DDFC-6BD6-404A-9D06-1BDD40891C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222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7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8C2817-831F-4DD4-A01D-F96DAD9DB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029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650A55-C4EC-4D9A-B897-01FAB30B7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631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26C79-A4D7-45D7-920D-15D5286D0A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689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93F7B-80EB-466B-8CFC-E5B5A414F3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103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888F2-9DA8-4C11-9FCE-EA5668C2F9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93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50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CD9FF3-24CC-401C-B4CE-548F9E7175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525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BE9F-004F-44FC-A1E1-0744C80C7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24C2-2635-432F-AE06-B325DEEBC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D69F-934A-4A8D-92CF-878B0B2E4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A5BCA-AF1A-4642-B97B-335D0809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F5D9-DD43-46F4-891B-ECCA7F32B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E9EE-3C49-4D33-B6E8-DFA574920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55B5B-77B9-4B7A-A455-EF1E4350F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3595AD7-AA90-42DD-A79A-ECE7532D51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708920"/>
            <a:ext cx="7560840" cy="2808312"/>
          </a:xfrm>
        </p:spPr>
        <p:txBody>
          <a:bodyPr/>
          <a:lstStyle/>
          <a:p>
            <a:pPr algn="ctr"/>
            <a:r>
              <a:rPr lang="ru-RU" sz="2800" b="1" i="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разработки содержания ППССЗ </a:t>
            </a:r>
            <a:r>
              <a:rPr lang="ru-RU" sz="2800" b="1" i="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i="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 </a:t>
            </a:r>
            <a:r>
              <a:rPr lang="ru-RU" sz="2800" b="1" i="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15.02.08 «Технология </a:t>
            </a:r>
            <a:r>
              <a:rPr lang="ru-RU" sz="2800" b="1" i="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машиностроения» </a:t>
            </a:r>
            <a:r>
              <a:rPr lang="ru-RU" sz="2800" b="1" i="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дуального обучения с </a:t>
            </a:r>
            <a:r>
              <a:rPr lang="ru-RU" sz="2800" b="1" i="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«Кузнецов» </a:t>
            </a:r>
            <a:endParaRPr lang="en-US" sz="2800" b="1" i="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608" y="5712296"/>
            <a:ext cx="7520880" cy="10290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Нисман Ольга Юрьевна, заместитель директора по УМР </a:t>
            </a:r>
          </a:p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«Поволжский государственный колледж», </a:t>
            </a:r>
            <a:r>
              <a:rPr lang="ru-RU" sz="1600" b="0" i="1" dirty="0" err="1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600" b="0" i="1" dirty="0" err="1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Гисматуллина</a:t>
            </a: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Лилия </a:t>
            </a:r>
            <a:r>
              <a:rPr lang="ru-RU" sz="1600" b="0" i="1" dirty="0" err="1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Наилевна</a:t>
            </a: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методист</a:t>
            </a:r>
          </a:p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«Поволжский государственный колледж»  </a:t>
            </a:r>
            <a:endParaRPr lang="en-US" sz="1600" b="0" i="1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930" y="0"/>
            <a:ext cx="3100070" cy="22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156" y="0"/>
            <a:ext cx="3173095" cy="22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391400" cy="764704"/>
          </a:xfrm>
        </p:spPr>
        <p:txBody>
          <a:bodyPr/>
          <a:lstStyle/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наблюдения за деятельностью рабочего на предприятии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20455" r="52149" b="7879"/>
          <a:stretch/>
        </p:blipFill>
        <p:spPr bwMode="auto">
          <a:xfrm>
            <a:off x="304547" y="980728"/>
            <a:ext cx="4627494" cy="532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 t="25139" r="15600" b="24028"/>
          <a:stretch/>
        </p:blipFill>
        <p:spPr bwMode="auto">
          <a:xfrm>
            <a:off x="3580105" y="1412776"/>
            <a:ext cx="5228960" cy="532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9116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Опросные листы для изучения образовательных результатов по общепрофессиональным УД </a:t>
            </a: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дисциплин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48" y="862151"/>
            <a:ext cx="3809380" cy="58792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510" y="862151"/>
            <a:ext cx="3999706" cy="58484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2114" y="764704"/>
            <a:ext cx="4082374" cy="596049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7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8094"/>
            <a:ext cx="8175282" cy="880626"/>
          </a:xfrm>
          <a:noFill/>
          <a:ln/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Шаблоны учебно-методической документации 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2594929" y="3214686"/>
            <a:ext cx="2056025" cy="2357454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Методические рекомендации по выполнению ЛР и ПЗ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8662" y="1785926"/>
            <a:ext cx="7286676" cy="990600"/>
            <a:chOff x="624" y="1152"/>
            <a:chExt cx="4080" cy="720"/>
          </a:xfrm>
        </p:grpSpPr>
        <p:sp>
          <p:nvSpPr>
            <p:cNvPr id="446470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446472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73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7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75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6476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46478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79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8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8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6482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46484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85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86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487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6488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446489" name="Text Box 25"/>
          <p:cNvSpPr txBox="1">
            <a:spLocks noChangeArrowheads="1"/>
          </p:cNvSpPr>
          <p:nvPr/>
        </p:nvSpPr>
        <p:spPr bwMode="gray">
          <a:xfrm>
            <a:off x="1428728" y="2202412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gray">
          <a:xfrm>
            <a:off x="3428992" y="221615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gray">
          <a:xfrm>
            <a:off x="5402102" y="221615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gray">
          <a:xfrm>
            <a:off x="7473804" y="221455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6493" name="AutoShape 29"/>
          <p:cNvSpPr>
            <a:spLocks noChangeArrowheads="1"/>
          </p:cNvSpPr>
          <p:nvPr/>
        </p:nvSpPr>
        <p:spPr bwMode="auto">
          <a:xfrm>
            <a:off x="6964224" y="3200400"/>
            <a:ext cx="2000264" cy="23717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/>
            <a:endParaRPr lang="ru-RU" b="1" dirty="0"/>
          </a:p>
          <a:p>
            <a:pPr lvl="0" algn="ctr"/>
            <a:endParaRPr lang="ru-RU" b="1" dirty="0"/>
          </a:p>
          <a:p>
            <a:pPr lvl="0" algn="ctr"/>
            <a:r>
              <a:rPr lang="ru-RU" b="1" dirty="0"/>
              <a:t>Методические рекомендации по прохождению практик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lvl="0" algn="ctr"/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788075" y="3200400"/>
            <a:ext cx="2033273" cy="2371740"/>
            <a:chOff x="4788075" y="3200400"/>
            <a:chExt cx="2033273" cy="2371740"/>
          </a:xfrm>
        </p:grpSpPr>
        <p:sp>
          <p:nvSpPr>
            <p:cNvPr id="446494" name="AutoShape 30"/>
            <p:cNvSpPr>
              <a:spLocks noChangeArrowheads="1"/>
            </p:cNvSpPr>
            <p:nvPr/>
          </p:nvSpPr>
          <p:spPr bwMode="auto">
            <a:xfrm>
              <a:off x="4788075" y="3200400"/>
              <a:ext cx="2033273" cy="23717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821084" y="3643314"/>
              <a:ext cx="192882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Методические рекомендации по выполнению КП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5720" y="3200400"/>
            <a:ext cx="2143139" cy="2371740"/>
            <a:chOff x="285720" y="3200400"/>
            <a:chExt cx="2143139" cy="2371740"/>
          </a:xfrm>
        </p:grpSpPr>
        <p:sp>
          <p:nvSpPr>
            <p:cNvPr id="446468" name="AutoShape 4"/>
            <p:cNvSpPr>
              <a:spLocks noChangeArrowheads="1"/>
            </p:cNvSpPr>
            <p:nvPr/>
          </p:nvSpPr>
          <p:spPr bwMode="auto">
            <a:xfrm>
              <a:off x="285720" y="3200400"/>
              <a:ext cx="2143139" cy="23717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1790" y="3618890"/>
              <a:ext cx="18501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/>
                <a:t>УМК</a:t>
              </a:r>
              <a:r>
                <a:rPr lang="en-US" b="1" u="sng" dirty="0"/>
                <a:t> </a:t>
              </a:r>
              <a:r>
                <a:rPr lang="ru-RU" b="1" u="sng" dirty="0"/>
                <a:t>для студентов</a:t>
              </a:r>
              <a:r>
                <a:rPr lang="ru-RU" b="1" dirty="0"/>
                <a:t> по дисциплинам циклов ОД, ОГСЭ, ЕН,ОП и МДК</a:t>
              </a:r>
            </a:p>
          </p:txBody>
        </p:sp>
      </p:grpSp>
      <p:sp>
        <p:nvSpPr>
          <p:cNvPr id="35" name="Прямоугольник 34"/>
          <p:cNvSpPr/>
          <p:nvPr/>
        </p:nvSpPr>
        <p:spPr bwMode="auto">
          <a:xfrm>
            <a:off x="1187624" y="6093296"/>
            <a:ext cx="7124451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9933FF"/>
                </a:solidFill>
                <a:effectLst/>
              </a:rPr>
              <a:t>При </a:t>
            </a:r>
            <a:r>
              <a:rPr lang="ru-RU" sz="1600" b="0" dirty="0">
                <a:solidFill>
                  <a:srgbClr val="9933FF"/>
                </a:solidFill>
              </a:rPr>
              <a:t>разработке ППССЗ для реализации в системе дуального обучения п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9933FF"/>
                </a:solidFill>
                <a:effectLst/>
              </a:rPr>
              <a:t>отребовалось внести ряд изменений в действующие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rgbClr val="9933FF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9933FF"/>
                </a:solidFill>
                <a:effectLst/>
              </a:rPr>
              <a:t>шаблоны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785794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шаблонов значительно увеличивает скорость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качество разработки необходимого комплекта документов, входящих в ППССЗ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67" grpId="0" animBg="1"/>
      <p:bldP spid="446489" grpId="0"/>
      <p:bldP spid="446490" grpId="0"/>
      <p:bldP spid="446491" grpId="0"/>
      <p:bldP spid="446492" grpId="0"/>
      <p:bldP spid="44649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0102"/>
            <a:ext cx="7671226" cy="664602"/>
          </a:xfrm>
          <a:noFill/>
          <a:ln/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Шаблоны контрольно-оценочных материалов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451789" y="3153400"/>
            <a:ext cx="2056025" cy="2357454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Шаблон КОС по учебной дисциплине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6493" name="AutoShape 29"/>
          <p:cNvSpPr>
            <a:spLocks noChangeArrowheads="1"/>
          </p:cNvSpPr>
          <p:nvPr/>
        </p:nvSpPr>
        <p:spPr bwMode="auto">
          <a:xfrm>
            <a:off x="4821084" y="3139114"/>
            <a:ext cx="2000264" cy="23717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/>
            <a:endParaRPr lang="ru-RU" b="1" dirty="0"/>
          </a:p>
          <a:p>
            <a:pPr lvl="0" algn="ctr"/>
            <a:r>
              <a:rPr lang="ru-RU" b="1" dirty="0"/>
              <a:t>Шаблон программы и книги протоколов  ГИА</a:t>
            </a:r>
          </a:p>
          <a:p>
            <a:pPr lvl="0"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09215" y="3139114"/>
            <a:ext cx="2104711" cy="2371740"/>
            <a:chOff x="2609215" y="3139114"/>
            <a:chExt cx="2104711" cy="2371740"/>
          </a:xfrm>
        </p:grpSpPr>
        <p:sp>
          <p:nvSpPr>
            <p:cNvPr id="446494" name="AutoShape 30"/>
            <p:cNvSpPr>
              <a:spLocks noChangeArrowheads="1"/>
            </p:cNvSpPr>
            <p:nvPr/>
          </p:nvSpPr>
          <p:spPr bwMode="auto">
            <a:xfrm>
              <a:off x="2644935" y="3139114"/>
              <a:ext cx="2033273" cy="23717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609215" y="3863319"/>
              <a:ext cx="21047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Шаблон КОС по профессиональному модулю</a:t>
              </a:r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928662" y="1785926"/>
            <a:ext cx="7286676" cy="990600"/>
            <a:chOff x="624" y="1152"/>
            <a:chExt cx="4080" cy="72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0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6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9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4" name="Text Box 25"/>
          <p:cNvSpPr txBox="1">
            <a:spLocks noChangeArrowheads="1"/>
          </p:cNvSpPr>
          <p:nvPr/>
        </p:nvSpPr>
        <p:spPr bwMode="gray">
          <a:xfrm>
            <a:off x="1428728" y="2202412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gray">
          <a:xfrm>
            <a:off x="3428992" y="221615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gray">
          <a:xfrm>
            <a:off x="5402102" y="221615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gray">
          <a:xfrm>
            <a:off x="7473804" y="221455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" name="AutoShape 29"/>
          <p:cNvSpPr>
            <a:spLocks noChangeArrowheads="1"/>
          </p:cNvSpPr>
          <p:nvPr/>
        </p:nvSpPr>
        <p:spPr bwMode="auto">
          <a:xfrm>
            <a:off x="6964224" y="3153400"/>
            <a:ext cx="2000264" cy="23717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b="1" dirty="0"/>
              <a:t>Шаблон МР по подготовке и прохождению ГИА, в том числе по выполнению ВКР</a:t>
            </a:r>
          </a:p>
        </p:txBody>
      </p:sp>
    </p:spTree>
    <p:extLst>
      <p:ext uri="{BB962C8B-B14F-4D97-AF65-F5344CB8AC3E}">
        <p14:creationId xmlns:p14="http://schemas.microsoft.com/office/powerpoint/2010/main" val="25902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67" grpId="0" animBg="1"/>
      <p:bldP spid="446493" grpId="0" animBg="1"/>
      <p:bldP spid="54" grpId="0"/>
      <p:bldP spid="55" grpId="0"/>
      <p:bldP spid="56" grpId="0"/>
      <p:bldP spid="5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0102"/>
            <a:ext cx="7671226" cy="664602"/>
          </a:xfrm>
          <a:noFill/>
          <a:ln/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и методическое обеспечение</a:t>
            </a:r>
            <a:b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курсового проектирования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6087" r="50000" b="8840"/>
          <a:stretch/>
        </p:blipFill>
        <p:spPr bwMode="auto">
          <a:xfrm>
            <a:off x="251520" y="1231622"/>
            <a:ext cx="4004658" cy="5338535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252553"/>
            <a:ext cx="3838578" cy="5317604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 bwMode="auto">
          <a:xfrm>
            <a:off x="3995936" y="3645024"/>
            <a:ext cx="1008112" cy="504056"/>
          </a:xfrm>
          <a:prstGeom prst="rightArrow">
            <a:avLst/>
          </a:prstGeom>
          <a:solidFill>
            <a:srgbClr val="9933FF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149"/>
            <a:ext cx="7956376" cy="563563"/>
          </a:xfrm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Примерный перечень тем курсовых проектов,</a:t>
            </a:r>
            <a:b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ориентированных на производственные </a:t>
            </a:r>
            <a:r>
              <a:rPr lang="ru-RU" sz="2400" i="0" dirty="0">
                <a:solidFill>
                  <a:schemeClr val="bg1"/>
                </a:solidFill>
                <a:latin typeface="+mn-lt"/>
              </a:rPr>
              <a:t>процессы ПАО «Кузнецов»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78" y="1432020"/>
            <a:ext cx="8892117" cy="59574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скальчатого кондуктора с пневматическим зажимом для обработки детали «Втулка».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скальчатого кондуктора с пневматическим зажимом для обработки детали «Сопло».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скальчатого кондуктора с пневматическим зажимом для обработки детали «Валик».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скальчатого кондуктора с пневматическим зажимом для обработки детали «Упор».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скальчатого кондуктора с пневматическим зажимом для обработки детали «Серьга».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сверлильного поворотного приспособления с пневматическим зажимом для обработки детали «Корпус».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сверлильного поворотного приспособления с пневматическим зажимом для обработки детали «Поводок».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сверлильного поворотного приспособления с пневматическим зажимом для обработки детали «Фланец».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сверлильного поворотного приспособления с пневматическим зажимом для обработки детали «Валик».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фрезерного поворотного приспособления с вертикальной цангой с пневматическим приводом для обработки детали «Упор».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фрезерного поворотного приспособления с вертикальной цангой с пневматическим приводом для обработки детали «Сопло».</a:t>
            </a:r>
          </a:p>
        </p:txBody>
      </p:sp>
    </p:spTree>
    <p:extLst>
      <p:ext uri="{BB962C8B-B14F-4D97-AF65-F5344CB8AC3E}">
        <p14:creationId xmlns:p14="http://schemas.microsoft.com/office/powerpoint/2010/main" val="27754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92163"/>
          </a:xfrm>
        </p:spPr>
        <p:txBody>
          <a:bodyPr/>
          <a:lstStyle/>
          <a:p>
            <a:pPr algn="l"/>
            <a:r>
              <a:rPr lang="ru-RU" dirty="0" smtClean="0"/>
              <a:t>Согласование с ПАО «Кузнецов» тематики КП по ПМ.02</a:t>
            </a: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690939" cy="5238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6" y="1214420"/>
          <a:ext cx="4357718" cy="5286416"/>
        </p:xfrm>
        <a:graphic>
          <a:graphicData uri="http://schemas.openxmlformats.org/drawingml/2006/table">
            <a:tbl>
              <a:tblPr/>
              <a:tblGrid>
                <a:gridCol w="4357718"/>
              </a:tblGrid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«Гайка»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«Шестерня фартука»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«Зубчатое колесо»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«Крышка штуцера»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«Упор»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«Кольцо внутреннее»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«Вал»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«Ось»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«Муфта»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«Пята»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«Фланец»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Участие в организации производственной деятельности структурного подразделения по изготовлению детали типа «Опора»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 bwMode="auto">
          <a:xfrm>
            <a:off x="3714744" y="3643314"/>
            <a:ext cx="1008112" cy="50405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792163"/>
          </a:xfrm>
        </p:spPr>
        <p:txBody>
          <a:bodyPr/>
          <a:lstStyle/>
          <a:p>
            <a:pPr algn="l"/>
            <a:r>
              <a:rPr lang="ru-RU" dirty="0" smtClean="0"/>
              <a:t>Согласование с ПАО «Кузнецов» тематики КП по ПМ.01 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068059" cy="528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1285866"/>
          <a:ext cx="4214842" cy="5468112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«Вал шлицевой». 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технологического процесса изготовления детали типа «Гайка».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технологического  процесса изготовления детали типа «Шестерня фартука».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технологического  процесса изготовления детали типа «Переходник».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«Зубчатое колесо».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«Крышка штуцера».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«Упор».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«Кольцо подшипника наружное».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процесса изготовления детали типа «Кольцо подшипника внутреннее».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«Вал».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«Шток».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«Ось».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Проектирование  технологического  процесса изготовления детали типа «Винт».</a:t>
                      </a: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 bwMode="auto">
          <a:xfrm>
            <a:off x="3786182" y="3643314"/>
            <a:ext cx="1008112" cy="50405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0102"/>
            <a:ext cx="7671226" cy="664602"/>
          </a:xfrm>
          <a:noFill/>
          <a:ln/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Подходы к курсовому и дипломному проектированию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Ромб 6146"/>
          <p:cNvSpPr/>
          <p:nvPr/>
        </p:nvSpPr>
        <p:spPr>
          <a:xfrm>
            <a:off x="20615" y="1052736"/>
            <a:ext cx="9036496" cy="5661248"/>
          </a:xfrm>
          <a:prstGeom prst="diamond">
            <a:avLst/>
          </a:prstGeom>
          <a:solidFill>
            <a:srgbClr val="00CC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z="-190500" prstMaterial="matte">
            <a:bevelT w="127000" h="635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148" name="Полилиния 6147"/>
          <p:cNvSpPr/>
          <p:nvPr/>
        </p:nvSpPr>
        <p:spPr>
          <a:xfrm>
            <a:off x="1765136" y="1369621"/>
            <a:ext cx="2734856" cy="2246550"/>
          </a:xfrm>
          <a:custGeom>
            <a:avLst/>
            <a:gdLst>
              <a:gd name="connsiteX0" fmla="*/ 0 w 2446824"/>
              <a:gd name="connsiteY0" fmla="*/ 379241 h 2275403"/>
              <a:gd name="connsiteX1" fmla="*/ 379241 w 2446824"/>
              <a:gd name="connsiteY1" fmla="*/ 0 h 2275403"/>
              <a:gd name="connsiteX2" fmla="*/ 2067583 w 2446824"/>
              <a:gd name="connsiteY2" fmla="*/ 0 h 2275403"/>
              <a:gd name="connsiteX3" fmla="*/ 2446824 w 2446824"/>
              <a:gd name="connsiteY3" fmla="*/ 379241 h 2275403"/>
              <a:gd name="connsiteX4" fmla="*/ 2446824 w 2446824"/>
              <a:gd name="connsiteY4" fmla="*/ 1896162 h 2275403"/>
              <a:gd name="connsiteX5" fmla="*/ 2067583 w 2446824"/>
              <a:gd name="connsiteY5" fmla="*/ 2275403 h 2275403"/>
              <a:gd name="connsiteX6" fmla="*/ 379241 w 2446824"/>
              <a:gd name="connsiteY6" fmla="*/ 2275403 h 2275403"/>
              <a:gd name="connsiteX7" fmla="*/ 0 w 2446824"/>
              <a:gd name="connsiteY7" fmla="*/ 1896162 h 2275403"/>
              <a:gd name="connsiteX8" fmla="*/ 0 w 2446824"/>
              <a:gd name="connsiteY8" fmla="*/ 379241 h 22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6824" h="2275403">
                <a:moveTo>
                  <a:pt x="0" y="379241"/>
                </a:moveTo>
                <a:cubicBezTo>
                  <a:pt x="0" y="169792"/>
                  <a:pt x="169792" y="0"/>
                  <a:pt x="379241" y="0"/>
                </a:cubicBezTo>
                <a:lnTo>
                  <a:pt x="2067583" y="0"/>
                </a:lnTo>
                <a:cubicBezTo>
                  <a:pt x="2277032" y="0"/>
                  <a:pt x="2446824" y="169792"/>
                  <a:pt x="2446824" y="379241"/>
                </a:cubicBezTo>
                <a:lnTo>
                  <a:pt x="2446824" y="1896162"/>
                </a:lnTo>
                <a:cubicBezTo>
                  <a:pt x="2446824" y="2105611"/>
                  <a:pt x="2277032" y="2275403"/>
                  <a:pt x="2067583" y="2275403"/>
                </a:cubicBezTo>
                <a:lnTo>
                  <a:pt x="379241" y="2275403"/>
                </a:lnTo>
                <a:cubicBezTo>
                  <a:pt x="169792" y="2275403"/>
                  <a:pt x="0" y="2105611"/>
                  <a:pt x="0" y="1896162"/>
                </a:cubicBezTo>
                <a:lnTo>
                  <a:pt x="0" y="379241"/>
                </a:lnTo>
                <a:close/>
              </a:path>
            </a:pathLst>
          </a:custGeom>
          <a:solidFill>
            <a:srgbClr val="3399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036" tIns="172036" rIns="172036" bIns="172036" numCol="1" spcCol="1270" anchor="ctr" anchorCtr="0">
            <a:noAutofit/>
          </a:bodyPr>
          <a:lstStyle/>
          <a:p>
            <a:pPr marL="0" lvl="0" indent="0" algn="ctr" defTabSz="71120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700" b="1" kern="1200" dirty="0"/>
              <a:t>Ключевая идея курсового проектирования в ПГК – организация деятельности студентов по последовательному выполнению частей ВКР</a:t>
            </a:r>
            <a:endParaRPr lang="ru-RU" sz="1700" kern="1200" dirty="0"/>
          </a:p>
        </p:txBody>
      </p:sp>
      <p:sp>
        <p:nvSpPr>
          <p:cNvPr id="6149" name="Полилиния 6148"/>
          <p:cNvSpPr/>
          <p:nvPr/>
        </p:nvSpPr>
        <p:spPr>
          <a:xfrm>
            <a:off x="4644008" y="1369621"/>
            <a:ext cx="2736304" cy="2275403"/>
          </a:xfrm>
          <a:custGeom>
            <a:avLst/>
            <a:gdLst>
              <a:gd name="connsiteX0" fmla="*/ 0 w 2446824"/>
              <a:gd name="connsiteY0" fmla="*/ 379241 h 2275403"/>
              <a:gd name="connsiteX1" fmla="*/ 379241 w 2446824"/>
              <a:gd name="connsiteY1" fmla="*/ 0 h 2275403"/>
              <a:gd name="connsiteX2" fmla="*/ 2067583 w 2446824"/>
              <a:gd name="connsiteY2" fmla="*/ 0 h 2275403"/>
              <a:gd name="connsiteX3" fmla="*/ 2446824 w 2446824"/>
              <a:gd name="connsiteY3" fmla="*/ 379241 h 2275403"/>
              <a:gd name="connsiteX4" fmla="*/ 2446824 w 2446824"/>
              <a:gd name="connsiteY4" fmla="*/ 1896162 h 2275403"/>
              <a:gd name="connsiteX5" fmla="*/ 2067583 w 2446824"/>
              <a:gd name="connsiteY5" fmla="*/ 2275403 h 2275403"/>
              <a:gd name="connsiteX6" fmla="*/ 379241 w 2446824"/>
              <a:gd name="connsiteY6" fmla="*/ 2275403 h 2275403"/>
              <a:gd name="connsiteX7" fmla="*/ 0 w 2446824"/>
              <a:gd name="connsiteY7" fmla="*/ 1896162 h 2275403"/>
              <a:gd name="connsiteX8" fmla="*/ 0 w 2446824"/>
              <a:gd name="connsiteY8" fmla="*/ 379241 h 22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6824" h="2275403">
                <a:moveTo>
                  <a:pt x="0" y="379241"/>
                </a:moveTo>
                <a:cubicBezTo>
                  <a:pt x="0" y="169792"/>
                  <a:pt x="169792" y="0"/>
                  <a:pt x="379241" y="0"/>
                </a:cubicBezTo>
                <a:lnTo>
                  <a:pt x="2067583" y="0"/>
                </a:lnTo>
                <a:cubicBezTo>
                  <a:pt x="2277032" y="0"/>
                  <a:pt x="2446824" y="169792"/>
                  <a:pt x="2446824" y="379241"/>
                </a:cubicBezTo>
                <a:lnTo>
                  <a:pt x="2446824" y="1896162"/>
                </a:lnTo>
                <a:cubicBezTo>
                  <a:pt x="2446824" y="2105611"/>
                  <a:pt x="2277032" y="2275403"/>
                  <a:pt x="2067583" y="2275403"/>
                </a:cubicBezTo>
                <a:lnTo>
                  <a:pt x="379241" y="2275403"/>
                </a:lnTo>
                <a:cubicBezTo>
                  <a:pt x="169792" y="2275403"/>
                  <a:pt x="0" y="2105611"/>
                  <a:pt x="0" y="1896162"/>
                </a:cubicBezTo>
                <a:lnTo>
                  <a:pt x="0" y="379241"/>
                </a:lnTo>
                <a:close/>
              </a:path>
            </a:pathLst>
          </a:custGeom>
          <a:solidFill>
            <a:srgbClr val="3399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036" tIns="172036" rIns="172036" bIns="172036" numCol="1" spcCol="1270" anchor="ctr" anchorCtr="0">
            <a:noAutofit/>
          </a:bodyPr>
          <a:lstStyle/>
          <a:p>
            <a:pPr marL="0" lvl="0" indent="0" algn="ctr" defTabSz="71120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700" b="1" kern="1200" dirty="0"/>
              <a:t>Планирование КР/КП (место и их количество в УП) определяется структурой дипломного проекта</a:t>
            </a:r>
            <a:endParaRPr lang="ru-RU" sz="1700" kern="1200" dirty="0"/>
          </a:p>
        </p:txBody>
      </p:sp>
      <p:sp>
        <p:nvSpPr>
          <p:cNvPr id="6150" name="Полилиния 6149"/>
          <p:cNvSpPr/>
          <p:nvPr/>
        </p:nvSpPr>
        <p:spPr>
          <a:xfrm>
            <a:off x="1763688" y="3789040"/>
            <a:ext cx="2736304" cy="2275403"/>
          </a:xfrm>
          <a:custGeom>
            <a:avLst/>
            <a:gdLst>
              <a:gd name="connsiteX0" fmla="*/ 0 w 2446824"/>
              <a:gd name="connsiteY0" fmla="*/ 379241 h 2275403"/>
              <a:gd name="connsiteX1" fmla="*/ 379241 w 2446824"/>
              <a:gd name="connsiteY1" fmla="*/ 0 h 2275403"/>
              <a:gd name="connsiteX2" fmla="*/ 2067583 w 2446824"/>
              <a:gd name="connsiteY2" fmla="*/ 0 h 2275403"/>
              <a:gd name="connsiteX3" fmla="*/ 2446824 w 2446824"/>
              <a:gd name="connsiteY3" fmla="*/ 379241 h 2275403"/>
              <a:gd name="connsiteX4" fmla="*/ 2446824 w 2446824"/>
              <a:gd name="connsiteY4" fmla="*/ 1896162 h 2275403"/>
              <a:gd name="connsiteX5" fmla="*/ 2067583 w 2446824"/>
              <a:gd name="connsiteY5" fmla="*/ 2275403 h 2275403"/>
              <a:gd name="connsiteX6" fmla="*/ 379241 w 2446824"/>
              <a:gd name="connsiteY6" fmla="*/ 2275403 h 2275403"/>
              <a:gd name="connsiteX7" fmla="*/ 0 w 2446824"/>
              <a:gd name="connsiteY7" fmla="*/ 1896162 h 2275403"/>
              <a:gd name="connsiteX8" fmla="*/ 0 w 2446824"/>
              <a:gd name="connsiteY8" fmla="*/ 379241 h 22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6824" h="2275403">
                <a:moveTo>
                  <a:pt x="0" y="379241"/>
                </a:moveTo>
                <a:cubicBezTo>
                  <a:pt x="0" y="169792"/>
                  <a:pt x="169792" y="0"/>
                  <a:pt x="379241" y="0"/>
                </a:cubicBezTo>
                <a:lnTo>
                  <a:pt x="2067583" y="0"/>
                </a:lnTo>
                <a:cubicBezTo>
                  <a:pt x="2277032" y="0"/>
                  <a:pt x="2446824" y="169792"/>
                  <a:pt x="2446824" y="379241"/>
                </a:cubicBezTo>
                <a:lnTo>
                  <a:pt x="2446824" y="1896162"/>
                </a:lnTo>
                <a:cubicBezTo>
                  <a:pt x="2446824" y="2105611"/>
                  <a:pt x="2277032" y="2275403"/>
                  <a:pt x="2067583" y="2275403"/>
                </a:cubicBezTo>
                <a:lnTo>
                  <a:pt x="379241" y="2275403"/>
                </a:lnTo>
                <a:cubicBezTo>
                  <a:pt x="169792" y="2275403"/>
                  <a:pt x="0" y="2105611"/>
                  <a:pt x="0" y="1896162"/>
                </a:cubicBezTo>
                <a:lnTo>
                  <a:pt x="0" y="379241"/>
                </a:lnTo>
                <a:close/>
              </a:path>
            </a:pathLst>
          </a:custGeom>
          <a:solidFill>
            <a:srgbClr val="3399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6" tIns="175846" rIns="175846" bIns="175846" numCol="1" spcCol="1270" anchor="ctr" anchorCtr="0">
            <a:noAutofit/>
          </a:bodyPr>
          <a:lstStyle/>
          <a:p>
            <a:pPr marL="0" lvl="0" indent="0" algn="ctr" defTabSz="7556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700" b="1" kern="1200" dirty="0"/>
              <a:t>Тематика дипломного проекта определяется перед началом первого курсового проекта</a:t>
            </a:r>
            <a:endParaRPr lang="ru-RU" sz="1700" kern="1200" dirty="0"/>
          </a:p>
        </p:txBody>
      </p:sp>
      <p:sp>
        <p:nvSpPr>
          <p:cNvPr id="6151" name="Полилиния 6150"/>
          <p:cNvSpPr/>
          <p:nvPr/>
        </p:nvSpPr>
        <p:spPr>
          <a:xfrm>
            <a:off x="4644008" y="3789040"/>
            <a:ext cx="2736304" cy="2275403"/>
          </a:xfrm>
          <a:custGeom>
            <a:avLst/>
            <a:gdLst>
              <a:gd name="connsiteX0" fmla="*/ 0 w 2446824"/>
              <a:gd name="connsiteY0" fmla="*/ 379241 h 2275403"/>
              <a:gd name="connsiteX1" fmla="*/ 379241 w 2446824"/>
              <a:gd name="connsiteY1" fmla="*/ 0 h 2275403"/>
              <a:gd name="connsiteX2" fmla="*/ 2067583 w 2446824"/>
              <a:gd name="connsiteY2" fmla="*/ 0 h 2275403"/>
              <a:gd name="connsiteX3" fmla="*/ 2446824 w 2446824"/>
              <a:gd name="connsiteY3" fmla="*/ 379241 h 2275403"/>
              <a:gd name="connsiteX4" fmla="*/ 2446824 w 2446824"/>
              <a:gd name="connsiteY4" fmla="*/ 1896162 h 2275403"/>
              <a:gd name="connsiteX5" fmla="*/ 2067583 w 2446824"/>
              <a:gd name="connsiteY5" fmla="*/ 2275403 h 2275403"/>
              <a:gd name="connsiteX6" fmla="*/ 379241 w 2446824"/>
              <a:gd name="connsiteY6" fmla="*/ 2275403 h 2275403"/>
              <a:gd name="connsiteX7" fmla="*/ 0 w 2446824"/>
              <a:gd name="connsiteY7" fmla="*/ 1896162 h 2275403"/>
              <a:gd name="connsiteX8" fmla="*/ 0 w 2446824"/>
              <a:gd name="connsiteY8" fmla="*/ 379241 h 22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6824" h="2275403">
                <a:moveTo>
                  <a:pt x="0" y="379241"/>
                </a:moveTo>
                <a:cubicBezTo>
                  <a:pt x="0" y="169792"/>
                  <a:pt x="169792" y="0"/>
                  <a:pt x="379241" y="0"/>
                </a:cubicBezTo>
                <a:lnTo>
                  <a:pt x="2067583" y="0"/>
                </a:lnTo>
                <a:cubicBezTo>
                  <a:pt x="2277032" y="0"/>
                  <a:pt x="2446824" y="169792"/>
                  <a:pt x="2446824" y="379241"/>
                </a:cubicBezTo>
                <a:lnTo>
                  <a:pt x="2446824" y="1896162"/>
                </a:lnTo>
                <a:cubicBezTo>
                  <a:pt x="2446824" y="2105611"/>
                  <a:pt x="2277032" y="2275403"/>
                  <a:pt x="2067583" y="2275403"/>
                </a:cubicBezTo>
                <a:lnTo>
                  <a:pt x="379241" y="2275403"/>
                </a:lnTo>
                <a:cubicBezTo>
                  <a:pt x="169792" y="2275403"/>
                  <a:pt x="0" y="2105611"/>
                  <a:pt x="0" y="1896162"/>
                </a:cubicBezTo>
                <a:lnTo>
                  <a:pt x="0" y="379241"/>
                </a:lnTo>
                <a:close/>
              </a:path>
            </a:pathLst>
          </a:custGeom>
          <a:solidFill>
            <a:srgbClr val="3399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6" tIns="175846" rIns="175846" bIns="17584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700" b="1" kern="1200" dirty="0"/>
              <a:t>Практическая часть ВКР формируется в рамках производственных практик по ПМ  и отрабатывается в ходе преддипломной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2259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35496" y="692696"/>
            <a:ext cx="7560840" cy="6120680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347538" y="5437489"/>
            <a:ext cx="5116581" cy="1087855"/>
          </a:xfrm>
          <a:custGeom>
            <a:avLst/>
            <a:gdLst>
              <a:gd name="connsiteX0" fmla="*/ 0 w 3742684"/>
              <a:gd name="connsiteY0" fmla="*/ 168514 h 1011065"/>
              <a:gd name="connsiteX1" fmla="*/ 168514 w 3742684"/>
              <a:gd name="connsiteY1" fmla="*/ 0 h 1011065"/>
              <a:gd name="connsiteX2" fmla="*/ 3574170 w 3742684"/>
              <a:gd name="connsiteY2" fmla="*/ 0 h 1011065"/>
              <a:gd name="connsiteX3" fmla="*/ 3742684 w 3742684"/>
              <a:gd name="connsiteY3" fmla="*/ 168514 h 1011065"/>
              <a:gd name="connsiteX4" fmla="*/ 3742684 w 3742684"/>
              <a:gd name="connsiteY4" fmla="*/ 842551 h 1011065"/>
              <a:gd name="connsiteX5" fmla="*/ 3574170 w 3742684"/>
              <a:gd name="connsiteY5" fmla="*/ 1011065 h 1011065"/>
              <a:gd name="connsiteX6" fmla="*/ 168514 w 3742684"/>
              <a:gd name="connsiteY6" fmla="*/ 1011065 h 1011065"/>
              <a:gd name="connsiteX7" fmla="*/ 0 w 3742684"/>
              <a:gd name="connsiteY7" fmla="*/ 842551 h 1011065"/>
              <a:gd name="connsiteX8" fmla="*/ 0 w 3742684"/>
              <a:gd name="connsiteY8" fmla="*/ 168514 h 101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2684" h="1011065">
                <a:moveTo>
                  <a:pt x="0" y="168514"/>
                </a:moveTo>
                <a:cubicBezTo>
                  <a:pt x="0" y="75446"/>
                  <a:pt x="75446" y="0"/>
                  <a:pt x="168514" y="0"/>
                </a:cubicBezTo>
                <a:lnTo>
                  <a:pt x="3574170" y="0"/>
                </a:lnTo>
                <a:cubicBezTo>
                  <a:pt x="3667238" y="0"/>
                  <a:pt x="3742684" y="75446"/>
                  <a:pt x="3742684" y="168514"/>
                </a:cubicBezTo>
                <a:lnTo>
                  <a:pt x="3742684" y="842551"/>
                </a:lnTo>
                <a:cubicBezTo>
                  <a:pt x="3742684" y="935619"/>
                  <a:pt x="3667238" y="1011065"/>
                  <a:pt x="3574170" y="1011065"/>
                </a:cubicBezTo>
                <a:lnTo>
                  <a:pt x="168514" y="1011065"/>
                </a:lnTo>
                <a:cubicBezTo>
                  <a:pt x="75446" y="1011065"/>
                  <a:pt x="0" y="935619"/>
                  <a:pt x="0" y="842551"/>
                </a:cubicBezTo>
                <a:lnTo>
                  <a:pt x="0" y="168514"/>
                </a:lnTo>
                <a:close/>
              </a:path>
            </a:pathLst>
          </a:custGeom>
          <a:solidFill>
            <a:srgbClr val="CDFFCD">
              <a:alpha val="9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746" tIns="121746" rIns="121746" bIns="121746" numCol="1" spcCol="1270" anchor="ctr" anchorCtr="0">
            <a:noAutofit/>
          </a:bodyPr>
          <a:lstStyle/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00000"/>
                </a:solidFill>
              </a:rPr>
              <a:t>Технологическая часть ВКР – </a:t>
            </a:r>
          </a:p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002060"/>
                </a:solidFill>
              </a:rPr>
              <a:t>К/П по МДК </a:t>
            </a:r>
            <a:r>
              <a:rPr lang="ru-RU" sz="1600" b="1" kern="1200" dirty="0">
                <a:solidFill>
                  <a:srgbClr val="002060"/>
                </a:solidFill>
              </a:rPr>
              <a:t>01.01</a:t>
            </a:r>
            <a:r>
              <a:rPr lang="ru-RU" sz="2000" b="1" kern="1200" dirty="0">
                <a:solidFill>
                  <a:srgbClr val="002060"/>
                </a:solidFill>
              </a:rPr>
              <a:t> ПМ </a:t>
            </a:r>
            <a:r>
              <a:rPr lang="ru-RU" sz="1600" b="1" kern="1200" dirty="0">
                <a:solidFill>
                  <a:srgbClr val="002060"/>
                </a:solidFill>
              </a:rPr>
              <a:t>01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339434" y="2842811"/>
            <a:ext cx="5054961" cy="1087855"/>
          </a:xfrm>
          <a:custGeom>
            <a:avLst/>
            <a:gdLst>
              <a:gd name="connsiteX0" fmla="*/ 0 w 3697610"/>
              <a:gd name="connsiteY0" fmla="*/ 168514 h 1011065"/>
              <a:gd name="connsiteX1" fmla="*/ 168514 w 3697610"/>
              <a:gd name="connsiteY1" fmla="*/ 0 h 1011065"/>
              <a:gd name="connsiteX2" fmla="*/ 3529096 w 3697610"/>
              <a:gd name="connsiteY2" fmla="*/ 0 h 1011065"/>
              <a:gd name="connsiteX3" fmla="*/ 3697610 w 3697610"/>
              <a:gd name="connsiteY3" fmla="*/ 168514 h 1011065"/>
              <a:gd name="connsiteX4" fmla="*/ 3697610 w 3697610"/>
              <a:gd name="connsiteY4" fmla="*/ 842551 h 1011065"/>
              <a:gd name="connsiteX5" fmla="*/ 3529096 w 3697610"/>
              <a:gd name="connsiteY5" fmla="*/ 1011065 h 1011065"/>
              <a:gd name="connsiteX6" fmla="*/ 168514 w 3697610"/>
              <a:gd name="connsiteY6" fmla="*/ 1011065 h 1011065"/>
              <a:gd name="connsiteX7" fmla="*/ 0 w 3697610"/>
              <a:gd name="connsiteY7" fmla="*/ 842551 h 1011065"/>
              <a:gd name="connsiteX8" fmla="*/ 0 w 3697610"/>
              <a:gd name="connsiteY8" fmla="*/ 168514 h 101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610" h="1011065">
                <a:moveTo>
                  <a:pt x="0" y="168514"/>
                </a:moveTo>
                <a:cubicBezTo>
                  <a:pt x="0" y="75446"/>
                  <a:pt x="75446" y="0"/>
                  <a:pt x="168514" y="0"/>
                </a:cubicBezTo>
                <a:lnTo>
                  <a:pt x="3529096" y="0"/>
                </a:lnTo>
                <a:cubicBezTo>
                  <a:pt x="3622164" y="0"/>
                  <a:pt x="3697610" y="75446"/>
                  <a:pt x="3697610" y="168514"/>
                </a:cubicBezTo>
                <a:lnTo>
                  <a:pt x="3697610" y="842551"/>
                </a:lnTo>
                <a:cubicBezTo>
                  <a:pt x="3697610" y="935619"/>
                  <a:pt x="3622164" y="1011065"/>
                  <a:pt x="3529096" y="1011065"/>
                </a:cubicBezTo>
                <a:lnTo>
                  <a:pt x="168514" y="1011065"/>
                </a:lnTo>
                <a:cubicBezTo>
                  <a:pt x="75446" y="1011065"/>
                  <a:pt x="0" y="935619"/>
                  <a:pt x="0" y="842551"/>
                </a:cubicBezTo>
                <a:lnTo>
                  <a:pt x="0" y="168514"/>
                </a:lnTo>
                <a:close/>
              </a:path>
            </a:pathLst>
          </a:custGeom>
          <a:solidFill>
            <a:srgbClr val="CDFFCD">
              <a:alpha val="89804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746" tIns="121746" rIns="121746" bIns="121746" numCol="1" spcCol="1270" anchor="ctr" anchorCtr="0">
            <a:noAutofit/>
          </a:bodyPr>
          <a:lstStyle/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00000"/>
                </a:solidFill>
              </a:rPr>
              <a:t>Экономическая часть ВКР – </a:t>
            </a:r>
          </a:p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002060"/>
                </a:solidFill>
              </a:rPr>
              <a:t>К/П по МДК </a:t>
            </a:r>
            <a:r>
              <a:rPr lang="ru-RU" sz="1600" b="1" kern="1200" dirty="0">
                <a:solidFill>
                  <a:srgbClr val="002060"/>
                </a:solidFill>
              </a:rPr>
              <a:t>02.01</a:t>
            </a:r>
            <a:r>
              <a:rPr lang="ru-RU" sz="2000" b="1" kern="1200" dirty="0">
                <a:solidFill>
                  <a:srgbClr val="002060"/>
                </a:solidFill>
              </a:rPr>
              <a:t> ПМ </a:t>
            </a:r>
            <a:r>
              <a:rPr lang="ru-RU" sz="1600" b="1" kern="1200" dirty="0">
                <a:solidFill>
                  <a:srgbClr val="002060"/>
                </a:solidFill>
              </a:rPr>
              <a:t>02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339434" y="4141345"/>
            <a:ext cx="5054961" cy="1087855"/>
          </a:xfrm>
          <a:custGeom>
            <a:avLst/>
            <a:gdLst>
              <a:gd name="connsiteX0" fmla="*/ 0 w 3697610"/>
              <a:gd name="connsiteY0" fmla="*/ 168514 h 1011065"/>
              <a:gd name="connsiteX1" fmla="*/ 168514 w 3697610"/>
              <a:gd name="connsiteY1" fmla="*/ 0 h 1011065"/>
              <a:gd name="connsiteX2" fmla="*/ 3529096 w 3697610"/>
              <a:gd name="connsiteY2" fmla="*/ 0 h 1011065"/>
              <a:gd name="connsiteX3" fmla="*/ 3697610 w 3697610"/>
              <a:gd name="connsiteY3" fmla="*/ 168514 h 1011065"/>
              <a:gd name="connsiteX4" fmla="*/ 3697610 w 3697610"/>
              <a:gd name="connsiteY4" fmla="*/ 842551 h 1011065"/>
              <a:gd name="connsiteX5" fmla="*/ 3529096 w 3697610"/>
              <a:gd name="connsiteY5" fmla="*/ 1011065 h 1011065"/>
              <a:gd name="connsiteX6" fmla="*/ 168514 w 3697610"/>
              <a:gd name="connsiteY6" fmla="*/ 1011065 h 1011065"/>
              <a:gd name="connsiteX7" fmla="*/ 0 w 3697610"/>
              <a:gd name="connsiteY7" fmla="*/ 842551 h 1011065"/>
              <a:gd name="connsiteX8" fmla="*/ 0 w 3697610"/>
              <a:gd name="connsiteY8" fmla="*/ 168514 h 101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610" h="1011065">
                <a:moveTo>
                  <a:pt x="0" y="168514"/>
                </a:moveTo>
                <a:cubicBezTo>
                  <a:pt x="0" y="75446"/>
                  <a:pt x="75446" y="0"/>
                  <a:pt x="168514" y="0"/>
                </a:cubicBezTo>
                <a:lnTo>
                  <a:pt x="3529096" y="0"/>
                </a:lnTo>
                <a:cubicBezTo>
                  <a:pt x="3622164" y="0"/>
                  <a:pt x="3697610" y="75446"/>
                  <a:pt x="3697610" y="168514"/>
                </a:cubicBezTo>
                <a:lnTo>
                  <a:pt x="3697610" y="842551"/>
                </a:lnTo>
                <a:cubicBezTo>
                  <a:pt x="3697610" y="935619"/>
                  <a:pt x="3622164" y="1011065"/>
                  <a:pt x="3529096" y="1011065"/>
                </a:cubicBezTo>
                <a:lnTo>
                  <a:pt x="168514" y="1011065"/>
                </a:lnTo>
                <a:cubicBezTo>
                  <a:pt x="75446" y="1011065"/>
                  <a:pt x="0" y="935619"/>
                  <a:pt x="0" y="842551"/>
                </a:cubicBezTo>
                <a:lnTo>
                  <a:pt x="0" y="168514"/>
                </a:lnTo>
                <a:close/>
              </a:path>
            </a:pathLst>
          </a:custGeom>
          <a:solidFill>
            <a:srgbClr val="CDFFCD">
              <a:alpha val="9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746" tIns="121746" rIns="121746" bIns="121746" numCol="1" spcCol="1270" anchor="ctr" anchorCtr="0">
            <a:noAutofit/>
          </a:bodyPr>
          <a:lstStyle/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00000"/>
                </a:solidFill>
              </a:rPr>
              <a:t>Конструкторская часть ВКР – </a:t>
            </a:r>
          </a:p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002060"/>
                </a:solidFill>
              </a:rPr>
              <a:t>ОП 09. </a:t>
            </a:r>
            <a:r>
              <a:rPr lang="ru-RU" sz="2000" dirty="0">
                <a:solidFill>
                  <a:srgbClr val="002060"/>
                </a:solidFill>
              </a:rPr>
              <a:t>Т</a:t>
            </a:r>
            <a:r>
              <a:rPr lang="ru-RU" sz="2000" b="1" kern="1200" dirty="0">
                <a:solidFill>
                  <a:srgbClr val="002060"/>
                </a:solidFill>
              </a:rPr>
              <a:t>ехнологическая оснастка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331640" y="1556792"/>
            <a:ext cx="5054961" cy="1087855"/>
          </a:xfrm>
          <a:custGeom>
            <a:avLst/>
            <a:gdLst>
              <a:gd name="connsiteX0" fmla="*/ 0 w 3697610"/>
              <a:gd name="connsiteY0" fmla="*/ 168514 h 1011065"/>
              <a:gd name="connsiteX1" fmla="*/ 168514 w 3697610"/>
              <a:gd name="connsiteY1" fmla="*/ 0 h 1011065"/>
              <a:gd name="connsiteX2" fmla="*/ 3529096 w 3697610"/>
              <a:gd name="connsiteY2" fmla="*/ 0 h 1011065"/>
              <a:gd name="connsiteX3" fmla="*/ 3697610 w 3697610"/>
              <a:gd name="connsiteY3" fmla="*/ 168514 h 1011065"/>
              <a:gd name="connsiteX4" fmla="*/ 3697610 w 3697610"/>
              <a:gd name="connsiteY4" fmla="*/ 842551 h 1011065"/>
              <a:gd name="connsiteX5" fmla="*/ 3529096 w 3697610"/>
              <a:gd name="connsiteY5" fmla="*/ 1011065 h 1011065"/>
              <a:gd name="connsiteX6" fmla="*/ 168514 w 3697610"/>
              <a:gd name="connsiteY6" fmla="*/ 1011065 h 1011065"/>
              <a:gd name="connsiteX7" fmla="*/ 0 w 3697610"/>
              <a:gd name="connsiteY7" fmla="*/ 842551 h 1011065"/>
              <a:gd name="connsiteX8" fmla="*/ 0 w 3697610"/>
              <a:gd name="connsiteY8" fmla="*/ 168514 h 101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610" h="1011065">
                <a:moveTo>
                  <a:pt x="0" y="168514"/>
                </a:moveTo>
                <a:cubicBezTo>
                  <a:pt x="0" y="75446"/>
                  <a:pt x="75446" y="0"/>
                  <a:pt x="168514" y="0"/>
                </a:cubicBezTo>
                <a:lnTo>
                  <a:pt x="3529096" y="0"/>
                </a:lnTo>
                <a:cubicBezTo>
                  <a:pt x="3622164" y="0"/>
                  <a:pt x="3697610" y="75446"/>
                  <a:pt x="3697610" y="168514"/>
                </a:cubicBezTo>
                <a:lnTo>
                  <a:pt x="3697610" y="842551"/>
                </a:lnTo>
                <a:cubicBezTo>
                  <a:pt x="3697610" y="935619"/>
                  <a:pt x="3622164" y="1011065"/>
                  <a:pt x="3529096" y="1011065"/>
                </a:cubicBezTo>
                <a:lnTo>
                  <a:pt x="168514" y="1011065"/>
                </a:lnTo>
                <a:cubicBezTo>
                  <a:pt x="75446" y="1011065"/>
                  <a:pt x="0" y="935619"/>
                  <a:pt x="0" y="842551"/>
                </a:cubicBezTo>
                <a:lnTo>
                  <a:pt x="0" y="168514"/>
                </a:lnTo>
                <a:close/>
              </a:path>
            </a:pathLst>
          </a:custGeom>
          <a:solidFill>
            <a:srgbClr val="CDFFCD">
              <a:alpha val="89804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746" tIns="121746" rIns="121746" bIns="121746" numCol="1" spcCol="1270" anchor="ctr" anchorCtr="0">
            <a:noAutofit/>
          </a:bodyPr>
          <a:lstStyle/>
          <a:p>
            <a:pPr marL="0" lvl="0" indent="0" algn="ctr" defTabSz="844550" rtl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00000"/>
                </a:solidFill>
              </a:rPr>
              <a:t>Практическая часть ВКР – </a:t>
            </a:r>
            <a:r>
              <a:rPr lang="ru-RU" sz="2000" b="1" kern="1200" dirty="0">
                <a:solidFill>
                  <a:srgbClr val="002060"/>
                </a:solidFill>
              </a:rPr>
              <a:t>производственные и преддипломная практики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00102"/>
            <a:ext cx="7992888" cy="664602"/>
          </a:xfrm>
          <a:noFill/>
          <a:ln/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ГИА – защита дипломного проекта и организация демонстрационного экзамена на ПАО «Кузнецов»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>
            <a:off x="6228184" y="1556792"/>
            <a:ext cx="1201941" cy="4904280"/>
          </a:xfrm>
          <a:prstGeom prst="rightBrace">
            <a:avLst>
              <a:gd name="adj1" fmla="val 43509"/>
              <a:gd name="adj2" fmla="val 50000"/>
            </a:avLst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8334" y="3576723"/>
            <a:ext cx="1303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9900"/>
                </a:solidFill>
              </a:rPr>
              <a:t>3-4 </a:t>
            </a:r>
          </a:p>
          <a:p>
            <a:pPr algn="ctr"/>
            <a:r>
              <a:rPr lang="ru-RU" sz="2800" dirty="0">
                <a:solidFill>
                  <a:srgbClr val="009900"/>
                </a:solidFill>
              </a:rPr>
              <a:t>курс</a:t>
            </a:r>
          </a:p>
        </p:txBody>
      </p:sp>
    </p:spTree>
    <p:extLst>
      <p:ext uri="{BB962C8B-B14F-4D97-AF65-F5344CB8AC3E}">
        <p14:creationId xmlns:p14="http://schemas.microsoft.com/office/powerpoint/2010/main" val="35864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596336" cy="995611"/>
          </a:xfrm>
        </p:spPr>
        <p:txBody>
          <a:bodyPr/>
          <a:lstStyle/>
          <a:p>
            <a:pPr algn="ctr"/>
            <a:r>
              <a:rPr lang="ru-RU" sz="2200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подготовительной </a:t>
            </a:r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проектированию </a:t>
            </a:r>
            <a:r>
              <a:rPr lang="ru-RU" sz="2200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ППССЗ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дуального обучения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5496" y="1916832"/>
            <a:ext cx="1656184" cy="3369915"/>
          </a:xfrm>
          <a:custGeom>
            <a:avLst/>
            <a:gdLst>
              <a:gd name="connsiteX0" fmla="*/ 0 w 1742168"/>
              <a:gd name="connsiteY0" fmla="*/ 0 h 696867"/>
              <a:gd name="connsiteX1" fmla="*/ 1393735 w 1742168"/>
              <a:gd name="connsiteY1" fmla="*/ 0 h 696867"/>
              <a:gd name="connsiteX2" fmla="*/ 1742168 w 1742168"/>
              <a:gd name="connsiteY2" fmla="*/ 348434 h 696867"/>
              <a:gd name="connsiteX3" fmla="*/ 1393735 w 1742168"/>
              <a:gd name="connsiteY3" fmla="*/ 696867 h 696867"/>
              <a:gd name="connsiteX4" fmla="*/ 0 w 1742168"/>
              <a:gd name="connsiteY4" fmla="*/ 696867 h 696867"/>
              <a:gd name="connsiteX5" fmla="*/ 0 w 1742168"/>
              <a:gd name="connsiteY5" fmla="*/ 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168" h="696867">
                <a:moveTo>
                  <a:pt x="0" y="0"/>
                </a:moveTo>
                <a:lnTo>
                  <a:pt x="1393735" y="0"/>
                </a:lnTo>
                <a:lnTo>
                  <a:pt x="1742168" y="348434"/>
                </a:lnTo>
                <a:lnTo>
                  <a:pt x="1393735" y="696867"/>
                </a:lnTo>
                <a:lnTo>
                  <a:pt x="0" y="69686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" tIns="16002" rIns="182218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/>
              <a:t> </a:t>
            </a:r>
            <a:endParaRPr lang="ru-RU" sz="14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1115616" y="1916832"/>
            <a:ext cx="2294391" cy="3369915"/>
          </a:xfrm>
          <a:custGeom>
            <a:avLst/>
            <a:gdLst>
              <a:gd name="connsiteX0" fmla="*/ 0 w 1742168"/>
              <a:gd name="connsiteY0" fmla="*/ 0 h 782212"/>
              <a:gd name="connsiteX1" fmla="*/ 1351062 w 1742168"/>
              <a:gd name="connsiteY1" fmla="*/ 0 h 782212"/>
              <a:gd name="connsiteX2" fmla="*/ 1742168 w 1742168"/>
              <a:gd name="connsiteY2" fmla="*/ 391106 h 782212"/>
              <a:gd name="connsiteX3" fmla="*/ 1351062 w 1742168"/>
              <a:gd name="connsiteY3" fmla="*/ 782212 h 782212"/>
              <a:gd name="connsiteX4" fmla="*/ 0 w 1742168"/>
              <a:gd name="connsiteY4" fmla="*/ 782212 h 782212"/>
              <a:gd name="connsiteX5" fmla="*/ 391106 w 1742168"/>
              <a:gd name="connsiteY5" fmla="*/ 391106 h 782212"/>
              <a:gd name="connsiteX6" fmla="*/ 0 w 1742168"/>
              <a:gd name="connsiteY6" fmla="*/ 0 h 78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168" h="782212">
                <a:moveTo>
                  <a:pt x="0" y="0"/>
                </a:moveTo>
                <a:lnTo>
                  <a:pt x="1351062" y="0"/>
                </a:lnTo>
                <a:lnTo>
                  <a:pt x="1742168" y="391106"/>
                </a:lnTo>
                <a:lnTo>
                  <a:pt x="1351062" y="782212"/>
                </a:lnTo>
                <a:lnTo>
                  <a:pt x="0" y="782212"/>
                </a:lnTo>
                <a:lnTo>
                  <a:pt x="391106" y="391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109" tIns="16002" rIns="399107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2843808" y="1916832"/>
            <a:ext cx="2052737" cy="3369915"/>
          </a:xfrm>
          <a:custGeom>
            <a:avLst/>
            <a:gdLst>
              <a:gd name="connsiteX0" fmla="*/ 0 w 1742168"/>
              <a:gd name="connsiteY0" fmla="*/ 0 h 696867"/>
              <a:gd name="connsiteX1" fmla="*/ 1393735 w 1742168"/>
              <a:gd name="connsiteY1" fmla="*/ 0 h 696867"/>
              <a:gd name="connsiteX2" fmla="*/ 1742168 w 1742168"/>
              <a:gd name="connsiteY2" fmla="*/ 348434 h 696867"/>
              <a:gd name="connsiteX3" fmla="*/ 1393735 w 1742168"/>
              <a:gd name="connsiteY3" fmla="*/ 696867 h 696867"/>
              <a:gd name="connsiteX4" fmla="*/ 0 w 1742168"/>
              <a:gd name="connsiteY4" fmla="*/ 696867 h 696867"/>
              <a:gd name="connsiteX5" fmla="*/ 348434 w 1742168"/>
              <a:gd name="connsiteY5" fmla="*/ 348434 h 696867"/>
              <a:gd name="connsiteX6" fmla="*/ 0 w 1742168"/>
              <a:gd name="connsiteY6" fmla="*/ 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168" h="696867">
                <a:moveTo>
                  <a:pt x="0" y="0"/>
                </a:moveTo>
                <a:lnTo>
                  <a:pt x="1393735" y="0"/>
                </a:lnTo>
                <a:lnTo>
                  <a:pt x="1742168" y="348434"/>
                </a:lnTo>
                <a:lnTo>
                  <a:pt x="1393735" y="696867"/>
                </a:lnTo>
                <a:lnTo>
                  <a:pt x="0" y="696867"/>
                </a:lnTo>
                <a:lnTo>
                  <a:pt x="348434" y="34843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437" tIns="16002" rIns="356434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427984" y="1916832"/>
            <a:ext cx="1873271" cy="3369915"/>
          </a:xfrm>
          <a:custGeom>
            <a:avLst/>
            <a:gdLst>
              <a:gd name="connsiteX0" fmla="*/ 0 w 1742168"/>
              <a:gd name="connsiteY0" fmla="*/ 0 h 696867"/>
              <a:gd name="connsiteX1" fmla="*/ 1393735 w 1742168"/>
              <a:gd name="connsiteY1" fmla="*/ 0 h 696867"/>
              <a:gd name="connsiteX2" fmla="*/ 1742168 w 1742168"/>
              <a:gd name="connsiteY2" fmla="*/ 348434 h 696867"/>
              <a:gd name="connsiteX3" fmla="*/ 1393735 w 1742168"/>
              <a:gd name="connsiteY3" fmla="*/ 696867 h 696867"/>
              <a:gd name="connsiteX4" fmla="*/ 0 w 1742168"/>
              <a:gd name="connsiteY4" fmla="*/ 696867 h 696867"/>
              <a:gd name="connsiteX5" fmla="*/ 348434 w 1742168"/>
              <a:gd name="connsiteY5" fmla="*/ 348434 h 696867"/>
              <a:gd name="connsiteX6" fmla="*/ 0 w 1742168"/>
              <a:gd name="connsiteY6" fmla="*/ 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168" h="696867">
                <a:moveTo>
                  <a:pt x="0" y="0"/>
                </a:moveTo>
                <a:lnTo>
                  <a:pt x="1393735" y="0"/>
                </a:lnTo>
                <a:lnTo>
                  <a:pt x="1742168" y="348434"/>
                </a:lnTo>
                <a:lnTo>
                  <a:pt x="1393735" y="696867"/>
                </a:lnTo>
                <a:lnTo>
                  <a:pt x="0" y="696867"/>
                </a:lnTo>
                <a:lnTo>
                  <a:pt x="348434" y="34843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437" tIns="16002" rIns="356434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5868144" y="1931294"/>
            <a:ext cx="1936522" cy="3369915"/>
          </a:xfrm>
          <a:custGeom>
            <a:avLst/>
            <a:gdLst>
              <a:gd name="connsiteX0" fmla="*/ 0 w 1742168"/>
              <a:gd name="connsiteY0" fmla="*/ 0 h 696867"/>
              <a:gd name="connsiteX1" fmla="*/ 1393735 w 1742168"/>
              <a:gd name="connsiteY1" fmla="*/ 0 h 696867"/>
              <a:gd name="connsiteX2" fmla="*/ 1742168 w 1742168"/>
              <a:gd name="connsiteY2" fmla="*/ 348434 h 696867"/>
              <a:gd name="connsiteX3" fmla="*/ 1393735 w 1742168"/>
              <a:gd name="connsiteY3" fmla="*/ 696867 h 696867"/>
              <a:gd name="connsiteX4" fmla="*/ 0 w 1742168"/>
              <a:gd name="connsiteY4" fmla="*/ 696867 h 696867"/>
              <a:gd name="connsiteX5" fmla="*/ 348434 w 1742168"/>
              <a:gd name="connsiteY5" fmla="*/ 348434 h 696867"/>
              <a:gd name="connsiteX6" fmla="*/ 0 w 1742168"/>
              <a:gd name="connsiteY6" fmla="*/ 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168" h="696867">
                <a:moveTo>
                  <a:pt x="0" y="0"/>
                </a:moveTo>
                <a:lnTo>
                  <a:pt x="1393735" y="0"/>
                </a:lnTo>
                <a:lnTo>
                  <a:pt x="1742168" y="348434"/>
                </a:lnTo>
                <a:lnTo>
                  <a:pt x="1393735" y="696867"/>
                </a:lnTo>
                <a:lnTo>
                  <a:pt x="0" y="696867"/>
                </a:lnTo>
                <a:lnTo>
                  <a:pt x="348434" y="348434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437" tIns="16002" rIns="356434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924944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Проведение исследования   квалификационных запросов </a:t>
            </a:r>
            <a:r>
              <a:rPr lang="ru-RU" sz="1200" dirty="0" smtClean="0">
                <a:solidFill>
                  <a:schemeClr val="bg1"/>
                </a:solidFill>
              </a:rPr>
              <a:t>предприятия  ПАО «Кузнецов»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7336" y="2939460"/>
            <a:ext cx="1538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Разработка технологий работы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и форм регистрации сопоставления требований ФГОС и ПС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898810"/>
            <a:ext cx="1368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Обучение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сотрудников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ПГК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на внешних и внутренних семинарах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(два направления обучения)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6960" y="2924944"/>
            <a:ext cx="13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Актуализация  </a:t>
            </a:r>
            <a:r>
              <a:rPr lang="ru-RU" sz="1200" dirty="0" smtClean="0">
                <a:solidFill>
                  <a:schemeClr val="bg1"/>
                </a:solidFill>
              </a:rPr>
              <a:t> шаблонов учебно-планирующей </a:t>
            </a:r>
            <a:r>
              <a:rPr lang="ru-RU" sz="1200" dirty="0">
                <a:solidFill>
                  <a:schemeClr val="bg1"/>
                </a:solidFill>
              </a:rPr>
              <a:t>и учебно-методической документации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ППССЗ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2924944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Создание рабочей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группы по проектированию содержания специальности Технология машиностроения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7426690" y="1916831"/>
            <a:ext cx="1681814" cy="3369915"/>
          </a:xfrm>
          <a:custGeom>
            <a:avLst/>
            <a:gdLst>
              <a:gd name="connsiteX0" fmla="*/ 0 w 1742168"/>
              <a:gd name="connsiteY0" fmla="*/ 0 h 696867"/>
              <a:gd name="connsiteX1" fmla="*/ 1393735 w 1742168"/>
              <a:gd name="connsiteY1" fmla="*/ 0 h 696867"/>
              <a:gd name="connsiteX2" fmla="*/ 1742168 w 1742168"/>
              <a:gd name="connsiteY2" fmla="*/ 348434 h 696867"/>
              <a:gd name="connsiteX3" fmla="*/ 1393735 w 1742168"/>
              <a:gd name="connsiteY3" fmla="*/ 696867 h 696867"/>
              <a:gd name="connsiteX4" fmla="*/ 0 w 1742168"/>
              <a:gd name="connsiteY4" fmla="*/ 696867 h 696867"/>
              <a:gd name="connsiteX5" fmla="*/ 348434 w 1742168"/>
              <a:gd name="connsiteY5" fmla="*/ 348434 h 696867"/>
              <a:gd name="connsiteX6" fmla="*/ 0 w 1742168"/>
              <a:gd name="connsiteY6" fmla="*/ 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168" h="696867">
                <a:moveTo>
                  <a:pt x="0" y="0"/>
                </a:moveTo>
                <a:lnTo>
                  <a:pt x="1393735" y="0"/>
                </a:lnTo>
                <a:lnTo>
                  <a:pt x="1742168" y="348434"/>
                </a:lnTo>
                <a:lnTo>
                  <a:pt x="1393735" y="696867"/>
                </a:lnTo>
                <a:lnTo>
                  <a:pt x="0" y="696867"/>
                </a:lnTo>
                <a:lnTo>
                  <a:pt x="348434" y="348434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437" tIns="16002" rIns="356434" bIns="16002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68344" y="2939460"/>
            <a:ext cx="1215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Изменение подходов к стажировке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педагогов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(разработка технического задания на стажировку)</a:t>
            </a:r>
          </a:p>
        </p:txBody>
      </p:sp>
    </p:spTree>
    <p:extLst>
      <p:ext uri="{BB962C8B-B14F-4D97-AF65-F5344CB8AC3E}">
        <p14:creationId xmlns:p14="http://schemas.microsoft.com/office/powerpoint/2010/main" val="36987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1995134" y="692696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1929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323528" y="4941168"/>
            <a:ext cx="4104456" cy="187220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FF0000"/>
                </a:solidFill>
              </a:rPr>
              <a:t>Конкретизация образовательных результатов: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chemeClr val="accent5">
                    <a:lumMod val="25000"/>
                  </a:schemeClr>
                </a:solidFill>
              </a:rPr>
              <a:t>Рабочие программы ПМ и УД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Рабочие программы практик</a:t>
            </a:r>
            <a:r>
              <a:rPr kumimoji="0" lang="ru-RU" sz="16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 по ВПД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baseline="0" noProof="0" dirty="0" smtClean="0">
                <a:solidFill>
                  <a:schemeClr val="accent5">
                    <a:lumMod val="25000"/>
                  </a:schemeClr>
                </a:solidFill>
              </a:rPr>
              <a:t>МР по прохождению практик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МР по выполнению КП/КР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baseline="0" noProof="0" dirty="0" smtClean="0">
                <a:solidFill>
                  <a:schemeClr val="accent5">
                    <a:lumMod val="25000"/>
                  </a:schemeClr>
                </a:solidFill>
              </a:rPr>
              <a:t>МР</a:t>
            </a:r>
            <a:r>
              <a:rPr lang="ru-RU" sz="1600" kern="0" noProof="0" dirty="0" smtClean="0">
                <a:solidFill>
                  <a:schemeClr val="accent5">
                    <a:lumMod val="25000"/>
                  </a:schemeClr>
                </a:solidFill>
              </a:rPr>
              <a:t> по выполнению ЛР/ПЗ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МР</a:t>
            </a:r>
            <a:r>
              <a:rPr kumimoji="0" lang="ru-RU" sz="16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 по выполнению ВКР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860032" y="4941168"/>
            <a:ext cx="3960440" cy="1854206"/>
          </a:xfrm>
          <a:prstGeom prst="roundRect">
            <a:avLst/>
          </a:prstGeom>
          <a:noFill/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Оценка качества освоения ППССЗ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Фонд  оценочных  средств для оценки знаний, умений, практического опыта, ОК, ПК: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chemeClr val="accent5">
                    <a:lumMod val="25000"/>
                  </a:schemeClr>
                </a:solidFill>
              </a:rPr>
              <a:t>КОС по УД/МДК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КОС по ПМ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chemeClr val="accent5">
                    <a:lumMod val="25000"/>
                  </a:schemeClr>
                </a:solidFill>
              </a:rPr>
              <a:t>ГИА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 bwMode="auto">
          <a:xfrm>
            <a:off x="3851920" y="5877272"/>
            <a:ext cx="1296144" cy="330038"/>
          </a:xfrm>
          <a:prstGeom prst="leftRightArrow">
            <a:avLst/>
          </a:prstGeom>
          <a:solidFill>
            <a:srgbClr val="F30DC7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-144016" y="44624"/>
            <a:ext cx="9108504" cy="864096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Определение </a:t>
            </a:r>
            <a:r>
              <a:rPr lang="ru-RU" sz="2200" i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содержания ППССЗ по специальности 15.02.08 Технология машиностроения» в формате дуального обучения</a:t>
            </a:r>
            <a:r>
              <a:rPr lang="ru-RU" sz="2200" i="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2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059832" y="2780928"/>
            <a:ext cx="2736304" cy="1725897"/>
          </a:xfrm>
          <a:custGeom>
            <a:avLst/>
            <a:gdLst>
              <a:gd name="connsiteX0" fmla="*/ 0 w 789837"/>
              <a:gd name="connsiteY0" fmla="*/ 394919 h 789837"/>
              <a:gd name="connsiteX1" fmla="*/ 394919 w 789837"/>
              <a:gd name="connsiteY1" fmla="*/ 0 h 789837"/>
              <a:gd name="connsiteX2" fmla="*/ 789838 w 789837"/>
              <a:gd name="connsiteY2" fmla="*/ 394919 h 789837"/>
              <a:gd name="connsiteX3" fmla="*/ 394919 w 789837"/>
              <a:gd name="connsiteY3" fmla="*/ 789838 h 789837"/>
              <a:gd name="connsiteX4" fmla="*/ 0 w 789837"/>
              <a:gd name="connsiteY4" fmla="*/ 394919 h 78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837" h="789837">
                <a:moveTo>
                  <a:pt x="0" y="394919"/>
                </a:moveTo>
                <a:cubicBezTo>
                  <a:pt x="0" y="176811"/>
                  <a:pt x="176811" y="0"/>
                  <a:pt x="394919" y="0"/>
                </a:cubicBezTo>
                <a:cubicBezTo>
                  <a:pt x="613027" y="0"/>
                  <a:pt x="789838" y="176811"/>
                  <a:pt x="789838" y="394919"/>
                </a:cubicBezTo>
                <a:cubicBezTo>
                  <a:pt x="789838" y="613027"/>
                  <a:pt x="613027" y="789838"/>
                  <a:pt x="394919" y="789838"/>
                </a:cubicBezTo>
                <a:cubicBezTo>
                  <a:pt x="176811" y="789838"/>
                  <a:pt x="0" y="613027"/>
                  <a:pt x="0" y="394919"/>
                </a:cubicBezTo>
                <a:close/>
              </a:path>
            </a:pathLst>
          </a:custGeom>
          <a:solidFill>
            <a:srgbClr val="AC003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19" tIns="122019" rIns="122019" bIns="1220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Требования </a:t>
            </a:r>
          </a:p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ПАО «КУЗНЕЦОВ»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427984" y="1374559"/>
            <a:ext cx="3399496" cy="2016224"/>
          </a:xfrm>
          <a:custGeom>
            <a:avLst/>
            <a:gdLst>
              <a:gd name="connsiteX0" fmla="*/ 0 w 789837"/>
              <a:gd name="connsiteY0" fmla="*/ 394919 h 789837"/>
              <a:gd name="connsiteX1" fmla="*/ 394919 w 789837"/>
              <a:gd name="connsiteY1" fmla="*/ 0 h 789837"/>
              <a:gd name="connsiteX2" fmla="*/ 789838 w 789837"/>
              <a:gd name="connsiteY2" fmla="*/ 394919 h 789837"/>
              <a:gd name="connsiteX3" fmla="*/ 394919 w 789837"/>
              <a:gd name="connsiteY3" fmla="*/ 789838 h 789837"/>
              <a:gd name="connsiteX4" fmla="*/ 0 w 789837"/>
              <a:gd name="connsiteY4" fmla="*/ 394919 h 78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837" h="789837">
                <a:moveTo>
                  <a:pt x="0" y="394919"/>
                </a:moveTo>
                <a:cubicBezTo>
                  <a:pt x="0" y="176811"/>
                  <a:pt x="176811" y="0"/>
                  <a:pt x="394919" y="0"/>
                </a:cubicBezTo>
                <a:cubicBezTo>
                  <a:pt x="613027" y="0"/>
                  <a:pt x="789838" y="176811"/>
                  <a:pt x="789838" y="394919"/>
                </a:cubicBezTo>
                <a:cubicBezTo>
                  <a:pt x="789838" y="613027"/>
                  <a:pt x="613027" y="789838"/>
                  <a:pt x="394919" y="789838"/>
                </a:cubicBezTo>
                <a:cubicBezTo>
                  <a:pt x="176811" y="789838"/>
                  <a:pt x="0" y="613027"/>
                  <a:pt x="0" y="394919"/>
                </a:cubicBezTo>
                <a:close/>
              </a:path>
            </a:pathLst>
          </a:custGeom>
          <a:solidFill>
            <a:srgbClr val="CC00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19" tIns="122019" rIns="122019" bIns="1220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dirty="0" smtClean="0"/>
              <a:t>Требования ФГОС </a:t>
            </a:r>
            <a:r>
              <a:rPr lang="ru-RU" dirty="0"/>
              <a:t>СПО </a:t>
            </a:r>
            <a:endParaRPr lang="ru-RU" dirty="0" smtClean="0"/>
          </a:p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dirty="0" smtClean="0"/>
              <a:t>по </a:t>
            </a:r>
            <a:r>
              <a:rPr lang="ru-RU" dirty="0"/>
              <a:t>специальности 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197057" y="1369029"/>
            <a:ext cx="3456384" cy="2021526"/>
          </a:xfrm>
          <a:custGeom>
            <a:avLst/>
            <a:gdLst>
              <a:gd name="connsiteX0" fmla="*/ 0 w 789837"/>
              <a:gd name="connsiteY0" fmla="*/ 394919 h 789837"/>
              <a:gd name="connsiteX1" fmla="*/ 394919 w 789837"/>
              <a:gd name="connsiteY1" fmla="*/ 0 h 789837"/>
              <a:gd name="connsiteX2" fmla="*/ 789838 w 789837"/>
              <a:gd name="connsiteY2" fmla="*/ 394919 h 789837"/>
              <a:gd name="connsiteX3" fmla="*/ 394919 w 789837"/>
              <a:gd name="connsiteY3" fmla="*/ 789838 h 789837"/>
              <a:gd name="connsiteX4" fmla="*/ 0 w 789837"/>
              <a:gd name="connsiteY4" fmla="*/ 394919 h 78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837" h="789837">
                <a:moveTo>
                  <a:pt x="0" y="394919"/>
                </a:moveTo>
                <a:cubicBezTo>
                  <a:pt x="0" y="176811"/>
                  <a:pt x="176811" y="0"/>
                  <a:pt x="394919" y="0"/>
                </a:cubicBezTo>
                <a:cubicBezTo>
                  <a:pt x="613027" y="0"/>
                  <a:pt x="789838" y="176811"/>
                  <a:pt x="789838" y="394919"/>
                </a:cubicBezTo>
                <a:cubicBezTo>
                  <a:pt x="789838" y="613027"/>
                  <a:pt x="613027" y="789838"/>
                  <a:pt x="394919" y="789838"/>
                </a:cubicBezTo>
                <a:cubicBezTo>
                  <a:pt x="176811" y="789838"/>
                  <a:pt x="0" y="613027"/>
                  <a:pt x="0" y="394919"/>
                </a:cubicBezTo>
                <a:close/>
              </a:path>
            </a:pathLst>
          </a:custGeom>
          <a:solidFill>
            <a:srgbClr val="FF00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19" tIns="122019" rIns="122019" bIns="122019" numCol="1" spcCol="1270" anchor="ctr" anchorCtr="0">
            <a:noAutofit/>
          </a:bodyPr>
          <a:lstStyle/>
          <a:p>
            <a:pPr lvl="0" algn="ctr" defTabSz="222250">
              <a:spcAft>
                <a:spcPct val="35000"/>
              </a:spcAft>
            </a:pPr>
            <a:r>
              <a:rPr lang="ru-RU" dirty="0" smtClean="0"/>
              <a:t>Требования профессиональных стандартов</a:t>
            </a:r>
            <a:endParaRPr lang="ru-RU" dirty="0"/>
          </a:p>
        </p:txBody>
      </p:sp>
      <p:sp>
        <p:nvSpPr>
          <p:cNvPr id="13" name="Shape 12"/>
          <p:cNvSpPr/>
          <p:nvPr/>
        </p:nvSpPr>
        <p:spPr>
          <a:xfrm>
            <a:off x="395536" y="1048178"/>
            <a:ext cx="8136904" cy="3748974"/>
          </a:xfrm>
          <a:prstGeom prst="funnel">
            <a:avLst/>
          </a:prstGeom>
          <a:ln w="19050">
            <a:solidFill>
              <a:srgbClr val="CC0099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164474" y="693163"/>
            <a:ext cx="2604040" cy="1362791"/>
          </a:xfrm>
          <a:custGeom>
            <a:avLst/>
            <a:gdLst>
              <a:gd name="connsiteX0" fmla="*/ 0 w 789837"/>
              <a:gd name="connsiteY0" fmla="*/ 394919 h 789837"/>
              <a:gd name="connsiteX1" fmla="*/ 394919 w 789837"/>
              <a:gd name="connsiteY1" fmla="*/ 0 h 789837"/>
              <a:gd name="connsiteX2" fmla="*/ 789838 w 789837"/>
              <a:gd name="connsiteY2" fmla="*/ 394919 h 789837"/>
              <a:gd name="connsiteX3" fmla="*/ 394919 w 789837"/>
              <a:gd name="connsiteY3" fmla="*/ 789838 h 789837"/>
              <a:gd name="connsiteX4" fmla="*/ 0 w 789837"/>
              <a:gd name="connsiteY4" fmla="*/ 394919 h 78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837" h="789837">
                <a:moveTo>
                  <a:pt x="0" y="394919"/>
                </a:moveTo>
                <a:cubicBezTo>
                  <a:pt x="0" y="176811"/>
                  <a:pt x="176811" y="0"/>
                  <a:pt x="394919" y="0"/>
                </a:cubicBezTo>
                <a:cubicBezTo>
                  <a:pt x="613027" y="0"/>
                  <a:pt x="789838" y="176811"/>
                  <a:pt x="789838" y="394919"/>
                </a:cubicBezTo>
                <a:cubicBezTo>
                  <a:pt x="789838" y="613027"/>
                  <a:pt x="613027" y="789838"/>
                  <a:pt x="394919" y="789838"/>
                </a:cubicBezTo>
                <a:cubicBezTo>
                  <a:pt x="176811" y="789838"/>
                  <a:pt x="0" y="613027"/>
                  <a:pt x="0" y="3949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19" tIns="122019" rIns="122019" bIns="122019" numCol="1" spcCol="1270" anchor="ctr" anchorCtr="0">
            <a:noAutofit/>
          </a:bodyPr>
          <a:lstStyle/>
          <a:p>
            <a:pPr lvl="0" algn="ctr" defTabSz="222250">
              <a:spcAft>
                <a:spcPct val="35000"/>
              </a:spcAft>
            </a:pPr>
            <a:r>
              <a:rPr lang="ru-RU" dirty="0" smtClean="0"/>
              <a:t>Международные требования </a:t>
            </a:r>
            <a:r>
              <a:rPr lang="en-US" dirty="0" err="1" smtClean="0"/>
              <a:t>WorldSkills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830683" y="4802454"/>
            <a:ext cx="1266609" cy="408349"/>
          </a:xfrm>
          <a:prstGeom prst="downArrow">
            <a:avLst/>
          </a:prstGeom>
          <a:solidFill>
            <a:srgbClr val="F30DC7"/>
          </a:solidFill>
          <a:ln>
            <a:solidFill>
              <a:srgbClr val="CC009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96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07504" y="1770623"/>
            <a:ext cx="2952328" cy="3992958"/>
          </a:xfrm>
          <a:prstGeom prst="roundRect">
            <a:avLst>
              <a:gd name="adj" fmla="val 9106"/>
            </a:avLst>
          </a:prstGeom>
          <a:solidFill>
            <a:srgbClr val="CC339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Разработка программ </a:t>
            </a:r>
          </a:p>
          <a:p>
            <a:pPr algn="ctr" eaLnBrk="0" hangingPunct="0"/>
            <a:r>
              <a:rPr lang="ru-RU" sz="1700" dirty="0" smtClean="0">
                <a:solidFill>
                  <a:schemeClr val="bg1"/>
                </a:solidFill>
              </a:rPr>
              <a:t>базовых ПМ </a:t>
            </a:r>
            <a:r>
              <a:rPr lang="ru-RU" sz="1700" dirty="0">
                <a:solidFill>
                  <a:schemeClr val="bg1"/>
                </a:solidFill>
              </a:rPr>
              <a:t>на основе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сопоставления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образовательных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результатов  ФГОС СПО 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 требованиями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профессиональных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стандартов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3131839" y="1809607"/>
            <a:ext cx="3037199" cy="3960948"/>
          </a:xfrm>
          <a:prstGeom prst="roundRect">
            <a:avLst>
              <a:gd name="adj" fmla="val 9106"/>
            </a:avLst>
          </a:prstGeom>
          <a:solidFill>
            <a:srgbClr val="CC339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Разработка программы </a:t>
            </a:r>
          </a:p>
          <a:p>
            <a:pPr algn="ctr" eaLnBrk="0" hangingPunct="0"/>
            <a:r>
              <a:rPr lang="ru-RU" sz="1700" dirty="0" smtClean="0">
                <a:solidFill>
                  <a:schemeClr val="bg1"/>
                </a:solidFill>
              </a:rPr>
              <a:t>ПМ «</a:t>
            </a:r>
            <a:r>
              <a:rPr lang="ru-RU" sz="1700" dirty="0">
                <a:solidFill>
                  <a:schemeClr val="bg1"/>
                </a:solidFill>
              </a:rPr>
              <a:t>Выполнение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работ по одной или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нескольким профессиям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рабочего и должностям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служащих»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на основе требований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профессиональных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стандартов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245374" y="1810116"/>
            <a:ext cx="2791122" cy="3925730"/>
          </a:xfrm>
          <a:prstGeom prst="roundRect">
            <a:avLst>
              <a:gd name="adj" fmla="val 9106"/>
            </a:avLst>
          </a:prstGeom>
          <a:solidFill>
            <a:srgbClr val="CC339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Разработка программ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дисциплин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профессионального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цикла на основе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изучения требований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профессиональных </a:t>
            </a:r>
          </a:p>
          <a:p>
            <a:pPr algn="ctr" eaLnBrk="0" hangingPunct="0"/>
            <a:r>
              <a:rPr lang="ru-RU" sz="1700" dirty="0">
                <a:solidFill>
                  <a:schemeClr val="bg1"/>
                </a:solidFill>
              </a:rPr>
              <a:t>стандартов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2224"/>
            <a:ext cx="7488832" cy="672480"/>
          </a:xfrm>
        </p:spPr>
        <p:txBody>
          <a:bodyPr/>
          <a:lstStyle/>
          <a:p>
            <a:pPr algn="ctr"/>
            <a:r>
              <a:rPr lang="ru-RU" sz="2200" i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Проектирование рабочих  программ </a:t>
            </a:r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УД и ПМ на основе требований рынка труда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 bwMode="auto">
          <a:xfrm>
            <a:off x="5783273" y="2060848"/>
            <a:ext cx="876959" cy="484632"/>
          </a:xfrm>
          <a:prstGeom prst="leftRightArrow">
            <a:avLst/>
          </a:prstGeom>
          <a:solidFill>
            <a:srgbClr val="E7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 bwMode="auto">
          <a:xfrm>
            <a:off x="179512" y="4978467"/>
            <a:ext cx="8784977" cy="1690893"/>
          </a:xfrm>
          <a:prstGeom prst="leftRightArrow">
            <a:avLst>
              <a:gd name="adj1" fmla="val 73295"/>
              <a:gd name="adj2" fmla="val 31697"/>
            </a:avLst>
          </a:prstGeom>
          <a:solidFill>
            <a:srgbClr val="E7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16200000">
            <a:off x="4162813" y="1795673"/>
            <a:ext cx="818380" cy="7920881"/>
          </a:xfrm>
          <a:prstGeom prst="roundRect">
            <a:avLst/>
          </a:prstGeom>
          <a:solidFill>
            <a:srgbClr val="CC33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</a:rPr>
              <a:t>Изучение квалификационных запросов и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</a:rPr>
              <a:t>квалификационных  требований ПАО «Кузнецов»</a:t>
            </a:r>
          </a:p>
        </p:txBody>
      </p:sp>
      <p:sp>
        <p:nvSpPr>
          <p:cNvPr id="10" name="Двойная стрелка влево/вправо 9"/>
          <p:cNvSpPr/>
          <p:nvPr/>
        </p:nvSpPr>
        <p:spPr bwMode="auto">
          <a:xfrm>
            <a:off x="2627784" y="2060848"/>
            <a:ext cx="876959" cy="484632"/>
          </a:xfrm>
          <a:prstGeom prst="leftRightArrow">
            <a:avLst/>
          </a:prstGeom>
          <a:solidFill>
            <a:srgbClr val="E7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2" grpId="0" animBg="1"/>
      <p:bldP spid="16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76726"/>
            <a:ext cx="7745100" cy="563563"/>
          </a:xfrm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Учет требований ПС в процессе проектирования содержания дисциплин </a:t>
            </a:r>
            <a:b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i="0" dirty="0">
                <a:solidFill>
                  <a:schemeClr val="bg1"/>
                </a:solidFill>
                <a:latin typeface="+mn-lt"/>
              </a:rPr>
              <a:t>Фрагмент РП «Технологическое оборудование»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0993"/>
            <a:ext cx="4464496" cy="5564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269421"/>
            <a:ext cx="3927950" cy="5473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 bwMode="auto">
          <a:xfrm>
            <a:off x="4644008" y="3573016"/>
            <a:ext cx="360040" cy="936104"/>
          </a:xfrm>
          <a:prstGeom prst="rightArrow">
            <a:avLst/>
          </a:prstGeom>
          <a:solidFill>
            <a:srgbClr val="DCE9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606"/>
            <a:ext cx="8316416" cy="720080"/>
          </a:xfrm>
        </p:spPr>
        <p:txBody>
          <a:bodyPr/>
          <a:lstStyle/>
          <a:p>
            <a:pPr algn="ctr"/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Построение содержания УД «Технологическое оборудование» с учетом </a:t>
            </a:r>
            <a:r>
              <a:rPr lang="ru-RU" sz="2400" i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материальной базы</a:t>
            </a:r>
            <a:r>
              <a:rPr lang="ru-RU" sz="2400" i="0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i="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i="0" dirty="0" smtClean="0">
                <a:solidFill>
                  <a:schemeClr val="bg1"/>
                </a:solidFill>
                <a:latin typeface="+mn-lt"/>
              </a:rPr>
              <a:t>ПАО </a:t>
            </a:r>
            <a:r>
              <a:rPr lang="ru-RU" sz="2400" i="0" dirty="0">
                <a:solidFill>
                  <a:schemeClr val="bg1"/>
                </a:solidFill>
                <a:latin typeface="+mn-lt"/>
              </a:rPr>
              <a:t>«Кузнецов»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17" y="1196752"/>
            <a:ext cx="7286595" cy="5224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412776"/>
            <a:ext cx="7463539" cy="5268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11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20472" cy="563563"/>
          </a:xfrm>
        </p:spPr>
        <p:txBody>
          <a:bodyPr/>
          <a:lstStyle/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изучения квалификационных требований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при прохождении стажировки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590623" y="2142872"/>
            <a:ext cx="6573665" cy="854080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современных технологий производства, специфики конкретного предприятия/организации.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деятельности, соответствующей ПК и/или ВПД.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878655" y="3116868"/>
            <a:ext cx="6645673" cy="600164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документации (ДИ, регламентов,  инструкций по ТБ, чертежей), форм организации и алгоритмов работы.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259631" y="3908956"/>
            <a:ext cx="6624737" cy="600164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и сбор форм, бланков, используемых в трудовой деятельности рабочего/специалиста.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1674906" y="4653136"/>
            <a:ext cx="6569502" cy="600164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критериев оценки труда, выявление типичных ошибок в работе, квалификационных дефицитов. 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195736" y="5421124"/>
            <a:ext cx="6408712" cy="600164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Составление рейтинга трудовых функций и трудовых операций рабочего/специалиста.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771800" y="6141204"/>
            <a:ext cx="6192688" cy="600164"/>
          </a:xfrm>
          <a:prstGeom prst="rect">
            <a:avLst/>
          </a:prstGeom>
          <a:solidFill>
            <a:srgbClr val="80008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Сопоставление трудовых функций с образовательными результатами ФГОС СПО/НПО/ПС/ЕКТС</a:t>
            </a:r>
            <a:endParaRPr kumimoji="0" lang="en-US" sz="16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251520" y="1556792"/>
            <a:ext cx="432048" cy="283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1556792"/>
            <a:ext cx="0" cy="49685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1520" y="2564904"/>
            <a:ext cx="28188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1520" y="3429000"/>
            <a:ext cx="50405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51520" y="4149080"/>
            <a:ext cx="86409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1520" y="4941168"/>
            <a:ext cx="12241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51520" y="5661248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1520" y="6525344"/>
            <a:ext cx="237626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олна 1"/>
          <p:cNvSpPr/>
          <p:nvPr/>
        </p:nvSpPr>
        <p:spPr>
          <a:xfrm>
            <a:off x="590623" y="1202543"/>
            <a:ext cx="6573665" cy="803273"/>
          </a:xfrm>
          <a:prstGeom prst="wave">
            <a:avLst>
              <a:gd name="adj1" fmla="val 9828"/>
              <a:gd name="adj2" fmla="val 227"/>
            </a:avLst>
          </a:prstGeom>
          <a:solidFill>
            <a:srgbClr val="FF89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Задание на прохождение стажировки</a:t>
            </a:r>
          </a:p>
        </p:txBody>
      </p:sp>
    </p:spTree>
    <p:extLst>
      <p:ext uri="{BB962C8B-B14F-4D97-AF65-F5344CB8AC3E}">
        <p14:creationId xmlns:p14="http://schemas.microsoft.com/office/powerpoint/2010/main" val="21479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992888" cy="764704"/>
          </a:xfrm>
        </p:spPr>
        <p:txBody>
          <a:bodyPr/>
          <a:lstStyle/>
          <a:p>
            <a:pPr algn="ctr"/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изучения квалификационных требований ПАО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«Кузнецов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853017"/>
              </p:ext>
            </p:extLst>
          </p:nvPr>
        </p:nvGraphicFramePr>
        <p:xfrm>
          <a:off x="35496" y="1133055"/>
          <a:ext cx="8928992" cy="48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716016" y="1124744"/>
            <a:ext cx="2232248" cy="4816227"/>
            <a:chOff x="1" y="-1"/>
            <a:chExt cx="2552509" cy="4816227"/>
          </a:xfrm>
          <a:solidFill>
            <a:srgbClr val="E7E7FF"/>
          </a:solidFill>
          <a:scene3d>
            <a:camera prst="orthographicFront"/>
            <a:lightRig rig="flat" dir="t"/>
          </a:scene3d>
        </p:grpSpPr>
        <p:sp>
          <p:nvSpPr>
            <p:cNvPr id="5" name="Блок-схема: ручное управление 4"/>
            <p:cNvSpPr/>
            <p:nvPr/>
          </p:nvSpPr>
          <p:spPr>
            <a:xfrm rot="16200000">
              <a:off x="-1131858" y="1131858"/>
              <a:ext cx="4816227" cy="2552509"/>
            </a:xfrm>
            <a:prstGeom prst="flowChartManualOperation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Блок-схема: ручное управление 4"/>
            <p:cNvSpPr/>
            <p:nvPr/>
          </p:nvSpPr>
          <p:spPr>
            <a:xfrm rot="21600000">
              <a:off x="1" y="963244"/>
              <a:ext cx="2552509" cy="28897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Ведомости сопоставления требований ФГОС и требований ПАО «Кузнецов»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608" y="61560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Разрабатываются методистом, курирующим специальность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013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Graphic spid="6" grpId="0">
        <p:bldAsOne/>
      </p:bldGraphic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984776" cy="764704"/>
          </a:xfrm>
        </p:spPr>
        <p:txBody>
          <a:bodyPr/>
          <a:lstStyle/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сотрудников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«Кузнецов </a:t>
            </a:r>
            <a:r>
              <a:rPr lang="ru-RU" sz="2400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(ранжирование ТФ)</a:t>
            </a:r>
            <a:endParaRPr lang="ru-RU" sz="2400" b="1" i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Токарь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Фрезеровщик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644404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Оператор станков с ЧПУ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018792"/>
            <a:ext cx="3120273" cy="4282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537" y="1628800"/>
            <a:ext cx="3229647" cy="43248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180" y="2121748"/>
            <a:ext cx="3222654" cy="43022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93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Нисман. ПФО 17-18 марта 2016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31l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Нисман. ПФО 17-18 марта 2016</Template>
  <TotalTime>3719</TotalTime>
  <Words>1144</Words>
  <Application>Microsoft Office PowerPoint</Application>
  <PresentationFormat>Экран (4:3)</PresentationFormat>
  <Paragraphs>193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Нисман. ПФО 17-18 марта 2016</vt:lpstr>
      <vt:lpstr>cdb2004131l</vt:lpstr>
      <vt:lpstr>Image</vt:lpstr>
      <vt:lpstr>Механизм разработки содержания ППССЗ по специальности 15.02.08 «Технология машиностроения» в формате дуального обучения с ПАО «Кузнецов» </vt:lpstr>
      <vt:lpstr>Этапы подготовительной работы по проектированию содержания ППССЗ  в системе дуального обучения </vt:lpstr>
      <vt:lpstr>Определение содержания ППССЗ по специальности 15.02.08 Технология машиностроения» в формате дуального обучения </vt:lpstr>
      <vt:lpstr>Проектирование рабочих  программ  УД и ПМ на основе требований рынка труда</vt:lpstr>
      <vt:lpstr>Учет требований ПС в процессе проектирования содержания дисциплин  Фрагмент РП «Технологическое оборудование»</vt:lpstr>
      <vt:lpstr>Построение содержания УД «Технологическое оборудование» с учетом материальной базы  ПАО «Кузнецов»</vt:lpstr>
      <vt:lpstr>Организация изучения квалификационных требований работодателей при прохождении стажировки</vt:lpstr>
      <vt:lpstr>Инструменты для изучения квалификационных требований ПАО «Кузнецов</vt:lpstr>
      <vt:lpstr>Анкетирование сотрудников  ПАО «Кузнецов (ранжирование ТФ)</vt:lpstr>
      <vt:lpstr>Карты наблюдения за деятельностью рабочего на предприятии (фрагмент)</vt:lpstr>
      <vt:lpstr>Презентация PowerPoint</vt:lpstr>
      <vt:lpstr>Шаблоны учебно-методической документации </vt:lpstr>
      <vt:lpstr>Шаблоны контрольно-оценочных материалов</vt:lpstr>
      <vt:lpstr>Организационное и методическое обеспечение курсового проектирования</vt:lpstr>
      <vt:lpstr>Примерный перечень тем курсовых проектов, ориентированных на производственные процессы ПАО «Кузнецов»</vt:lpstr>
      <vt:lpstr>Согласование с ПАО «Кузнецов» тематики КП по ПМ.02</vt:lpstr>
      <vt:lpstr>Согласование с ПАО «Кузнецов» тематики КП по ПМ.01 </vt:lpstr>
      <vt:lpstr>Подходы к курсовому и дипломному проектированию</vt:lpstr>
      <vt:lpstr>ГИА – защита дипломного проекта и организация демонстрационного экзамена на ПАО «Кузнецов»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процессом разработки основных программ на основе ФГОС СПО и</dc:title>
  <dc:creator>nisman</dc:creator>
  <cp:lastModifiedBy>user</cp:lastModifiedBy>
  <cp:revision>395</cp:revision>
  <cp:lastPrinted>2016-06-06T12:32:11Z</cp:lastPrinted>
  <dcterms:created xsi:type="dcterms:W3CDTF">2016-03-14T12:30:18Z</dcterms:created>
  <dcterms:modified xsi:type="dcterms:W3CDTF">2016-12-20T05:16:47Z</dcterms:modified>
</cp:coreProperties>
</file>