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71CCB-C937-4B15-8622-E8F35D442178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7917-B491-4FB9-AF72-F90FFE515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7917-B491-4FB9-AF72-F90FFE5151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83E15-376C-4237-B54E-4D51EE4AF37A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245FFB-A0B0-4FDF-B83C-C5B4646682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715436" cy="218599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Разработка содержания </a:t>
            </a:r>
            <a:br>
              <a:rPr lang="ru-RU" sz="4000" dirty="0" smtClean="0"/>
            </a:br>
            <a:r>
              <a:rPr lang="ru-RU" sz="4000" dirty="0" smtClean="0"/>
              <a:t>практических занятий по </a:t>
            </a:r>
            <a:br>
              <a:rPr lang="ru-RU" sz="4000" dirty="0" smtClean="0"/>
            </a:br>
            <a:r>
              <a:rPr lang="ru-RU" sz="4000" i="1" dirty="0" smtClean="0"/>
              <a:t>ПМ.02 </a:t>
            </a:r>
            <a:r>
              <a:rPr lang="ru-RU" sz="4000" i="1" dirty="0" smtClean="0"/>
              <a:t>Ведение расчетов с бюджетами бюджетной системы РФ </a:t>
            </a:r>
            <a:r>
              <a:rPr lang="ru-RU" sz="4000" dirty="0" smtClean="0"/>
              <a:t>(специальность</a:t>
            </a:r>
            <a:r>
              <a:rPr lang="ru-RU" sz="4000" i="1" dirty="0" smtClean="0"/>
              <a:t> Финансы</a:t>
            </a:r>
            <a:r>
              <a:rPr lang="ru-RU" sz="4000" dirty="0" smtClean="0"/>
              <a:t>)</a:t>
            </a:r>
            <a:r>
              <a:rPr lang="ru-RU" sz="4000" i="1" dirty="0" smtClean="0"/>
              <a:t> </a:t>
            </a:r>
            <a:r>
              <a:rPr lang="ru-RU" sz="4000" dirty="0" smtClean="0"/>
              <a:t>в соответствие с квалификационными запросами работодателей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72074"/>
            <a:ext cx="7854696" cy="12858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преподаватель ГБПОУ </a:t>
            </a:r>
            <a:r>
              <a:rPr lang="en-US" dirty="0" smtClean="0"/>
              <a:t>“</a:t>
            </a:r>
            <a:r>
              <a:rPr lang="ru-RU" dirty="0" smtClean="0"/>
              <a:t>ПГК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М.А. </a:t>
            </a:r>
            <a:r>
              <a:rPr lang="ru-RU" dirty="0" err="1" smtClean="0"/>
              <a:t>Болдырев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Расчет налога</a:t>
            </a:r>
            <a:r>
              <a:rPr lang="en-US" sz="3600" dirty="0" smtClean="0"/>
              <a:t>, </a:t>
            </a:r>
            <a:r>
              <a:rPr lang="ru-RU" sz="3600" dirty="0" smtClean="0"/>
              <a:t>взимаемого в связи с применением УСН</a:t>
            </a:r>
            <a:r>
              <a:rPr lang="en-US" sz="3600" dirty="0" smtClean="0"/>
              <a:t>, </a:t>
            </a:r>
            <a:r>
              <a:rPr lang="ru-RU" sz="3600" dirty="0" smtClean="0"/>
              <a:t>при выполнении заданий Квалификационного экзамена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7174" t="22656" r="52196" b="22656"/>
          <a:stretch>
            <a:fillRect/>
          </a:stretch>
        </p:blipFill>
        <p:spPr bwMode="auto">
          <a:xfrm>
            <a:off x="1357290" y="1785926"/>
            <a:ext cx="5947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5072074"/>
            <a:ext cx="6715172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Расчет налога</a:t>
            </a:r>
            <a:r>
              <a:rPr lang="en-US" sz="3600" dirty="0" smtClean="0"/>
              <a:t>, </a:t>
            </a:r>
            <a:r>
              <a:rPr lang="ru-RU" sz="3600" dirty="0" smtClean="0"/>
              <a:t>взимаемого в связи с применением УСН</a:t>
            </a:r>
            <a:r>
              <a:rPr lang="en-US" sz="3600" dirty="0" smtClean="0"/>
              <a:t>, </a:t>
            </a:r>
            <a:r>
              <a:rPr lang="ru-RU" sz="3600" dirty="0" smtClean="0"/>
              <a:t>при выполнении заданий Квалификационного экзамена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9802" t="22656" r="19802" b="10937"/>
          <a:stretch>
            <a:fillRect/>
          </a:stretch>
        </p:blipFill>
        <p:spPr bwMode="auto">
          <a:xfrm>
            <a:off x="500034" y="1857364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158162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Изучение квалификационных запросов работодателей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Предприятия малого и среднего бизнеса используют Специальные налоговые режимы</a:t>
            </a:r>
            <a:r>
              <a:rPr lang="en-US" dirty="0" smtClean="0"/>
              <a:t>:</a:t>
            </a:r>
            <a:endParaRPr lang="ru-RU" dirty="0" smtClean="0"/>
          </a:p>
          <a:p>
            <a:pPr algn="just"/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Упрощенная система налогообложения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Система налогообложения в виде Единого налога на вмененный доход для отдельных видов деятельности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Единый налог на вмененный доход для отдельных видов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Виды деятельности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- оказание бытовых услуг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marL="0" indent="0" algn="just">
              <a:buFontTx/>
              <a:buChar char="-"/>
            </a:pPr>
            <a:r>
              <a:rPr lang="ru-RU" sz="2000" dirty="0" smtClean="0"/>
              <a:t>оказание автотранспортных услуг по перевозке грузов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marL="0" indent="0" algn="just">
              <a:buFontTx/>
              <a:buChar char="-"/>
            </a:pPr>
            <a:r>
              <a:rPr lang="ru-RU" sz="2000" dirty="0" smtClean="0"/>
              <a:t> оказание автотранспортных услуг по перевозке пассажиров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marL="0" indent="0" algn="just">
              <a:buFontTx/>
              <a:buChar char="-"/>
            </a:pPr>
            <a:r>
              <a:rPr lang="ru-RU" sz="2000" dirty="0" smtClean="0"/>
              <a:t>распространение наружной рекламы с использованием электронных табло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marL="0" indent="0" algn="just">
              <a:buFontTx/>
              <a:buChar char="-"/>
            </a:pPr>
            <a:r>
              <a:rPr lang="ru-RU" sz="2000" dirty="0" smtClean="0"/>
              <a:t>и др.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Основные условия уплаты налога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Налоговый период – квартал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Налоговая ставка – 15% от величины вмененного дохода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Упрощенная система налогообложения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78331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Объект налогообложения – </a:t>
            </a:r>
            <a:r>
              <a:rPr lang="ru-RU" dirty="0" err="1" smtClean="0"/>
              <a:t>дохо</a:t>
            </a:r>
            <a:r>
              <a:rPr lang="ru-RU" dirty="0" smtClean="0"/>
              <a:t>- </a:t>
            </a:r>
            <a:r>
              <a:rPr lang="ru-RU" dirty="0" err="1" smtClean="0"/>
              <a:t>ды</a:t>
            </a:r>
            <a:r>
              <a:rPr lang="en-US" dirty="0" smtClean="0"/>
              <a:t>: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налоговый период – календарный год</a:t>
            </a:r>
            <a:r>
              <a:rPr lang="en-US" dirty="0" smtClean="0"/>
              <a:t>,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Налоговая ставка</a:t>
            </a:r>
            <a:r>
              <a:rPr lang="en-US" dirty="0" smtClean="0"/>
              <a:t>:</a:t>
            </a:r>
            <a:r>
              <a:rPr lang="ru-RU" dirty="0" smtClean="0"/>
              <a:t> 6% от величины доходов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78331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Объект налогообложения – доходы</a:t>
            </a:r>
            <a:r>
              <a:rPr lang="en-US" dirty="0" smtClean="0"/>
              <a:t>, </a:t>
            </a:r>
            <a:r>
              <a:rPr lang="ru-RU" dirty="0" smtClean="0"/>
              <a:t>уменьшенные на величину расходов (прибыль организации)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/>
            <a:r>
              <a:rPr lang="ru-RU" dirty="0" smtClean="0"/>
              <a:t>налоговый период – календарный год</a:t>
            </a:r>
            <a:r>
              <a:rPr lang="en-US" dirty="0" smtClean="0"/>
              <a:t>,</a:t>
            </a:r>
            <a:endParaRPr lang="ru-RU" dirty="0" smtClean="0"/>
          </a:p>
          <a:p>
            <a:pPr marL="0" indent="0" algn="just"/>
            <a:endParaRPr lang="ru-RU" dirty="0" smtClean="0"/>
          </a:p>
          <a:p>
            <a:pPr marL="0" indent="0" algn="just"/>
            <a:r>
              <a:rPr lang="ru-RU" dirty="0" smtClean="0"/>
              <a:t>налоговая ставка – 15% от величины прибыли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Образовательные результаты </a:t>
            </a:r>
            <a:br>
              <a:rPr lang="ru-RU" sz="3600" dirty="0" smtClean="0"/>
            </a:br>
            <a:r>
              <a:rPr lang="ru-RU" sz="3600" dirty="0" smtClean="0"/>
              <a:t>ФГОС СПО 3+ по специальности «Финансы»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ПМ. 02 Ведение расчетов с бюджетами бюджетной системы РФ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ПК 2.1 Определять налоговую базу для исчисления налогов и сборов в бюджеты бюджетной системы РФ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Практический опыт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Исчисления и перечисления налогов и других обязательных платежей в бюджеты бюджетной системы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71480"/>
            <a:ext cx="8786874" cy="12756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Образовательные результаты </a:t>
            </a:r>
            <a:br>
              <a:rPr lang="ru-RU" sz="3600" dirty="0" smtClean="0"/>
            </a:br>
            <a:r>
              <a:rPr lang="ru-RU" sz="3600" dirty="0" smtClean="0"/>
              <a:t>ФГОС СПО 3+ по специальности «Финансы»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ПМ. 02 Ведение расчетов с бюджетами бюджетной системы РФ</a:t>
            </a:r>
          </a:p>
          <a:p>
            <a:pPr marL="0" indent="0" algn="just">
              <a:buNone/>
            </a:pPr>
            <a:r>
              <a:rPr lang="ru-RU" dirty="0" smtClean="0"/>
              <a:t>В результате изучения ПМ обучающийся должен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Уметь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 algn="just"/>
            <a:r>
              <a:rPr lang="ru-RU" dirty="0" smtClean="0"/>
              <a:t>определять налоговую базу и рассчитывать  налоги, сборы и страховые взносы, уплачиваемые в соответствии с законодательством Российской Федерации, </a:t>
            </a:r>
          </a:p>
          <a:p>
            <a:pPr marL="0" indent="0" algn="just"/>
            <a:r>
              <a:rPr lang="ru-RU" dirty="0" smtClean="0"/>
              <a:t>формировать налоговую отчетность.</a:t>
            </a:r>
          </a:p>
          <a:p>
            <a:pPr marL="0" indent="0" algn="just">
              <a:buNone/>
            </a:pPr>
            <a:r>
              <a:rPr lang="ru-RU" dirty="0" smtClean="0"/>
              <a:t>Знать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 algn="just"/>
            <a:r>
              <a:rPr lang="ru-RU" dirty="0" smtClean="0"/>
              <a:t>порядок формирования налоговой базы для исчисления и уплаты налогов и сборов</a:t>
            </a:r>
            <a:r>
              <a:rPr lang="en-US" dirty="0" smtClean="0"/>
              <a:t>,</a:t>
            </a:r>
            <a:endParaRPr lang="ru-RU" dirty="0" smtClean="0"/>
          </a:p>
          <a:p>
            <a:pPr marL="0" indent="0" algn="just"/>
            <a:r>
              <a:rPr lang="ru-RU" dirty="0" smtClean="0"/>
              <a:t>порядок формирования и представления налоговой отчетности.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Раздел 4 ПМ «Специальные налоговые режимы»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1874" t="23633" r="11222" b="21680"/>
          <a:stretch>
            <a:fillRect/>
          </a:stretch>
        </p:blipFill>
        <p:spPr bwMode="auto">
          <a:xfrm>
            <a:off x="285720" y="1857364"/>
            <a:ext cx="8858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071678"/>
            <a:ext cx="8786874" cy="2500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Содержание ПЗ №27. Расчет суммы налога, уплачиваемого в связи с применением УСН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210080" cy="5072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281518" cy="5072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8587" t="21679" r="24195" b="8008"/>
          <a:stretch>
            <a:fillRect/>
          </a:stretch>
        </p:blipFill>
        <p:spPr bwMode="auto">
          <a:xfrm>
            <a:off x="214282" y="1428736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1134" t="22656" r="72511" b="9961"/>
          <a:stretch>
            <a:fillRect/>
          </a:stretch>
        </p:blipFill>
        <p:spPr bwMode="auto">
          <a:xfrm>
            <a:off x="4643438" y="1428736"/>
            <a:ext cx="4286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Содержание ПЗ №27. Расчет суммы налога, уплачиваемого в связи с применением УСН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210080" cy="48577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281518" cy="4857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98" t="22461" r="72548" b="11132"/>
          <a:stretch>
            <a:fillRect/>
          </a:stretch>
        </p:blipFill>
        <p:spPr bwMode="auto">
          <a:xfrm>
            <a:off x="285720" y="1785926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098" t="22461" r="72547" b="10156"/>
          <a:stretch>
            <a:fillRect/>
          </a:stretch>
        </p:blipFill>
        <p:spPr bwMode="auto">
          <a:xfrm>
            <a:off x="4643438" y="1785926"/>
            <a:ext cx="43577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336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Разработка содержания  практических занятий по  ПМ.02 Ведение расчетов с бюджетами бюджетной системы РФ (специальность Финансы) в соответствие с квалификационными запросами работодателей</vt:lpstr>
      <vt:lpstr>Изучение квалификационных запросов работодателей</vt:lpstr>
      <vt:lpstr>Единый налог на вмененный доход для отдельных видов деятельности</vt:lpstr>
      <vt:lpstr>Упрощенная система налогообложения</vt:lpstr>
      <vt:lpstr>Образовательные результаты  ФГОС СПО 3+ по специальности «Финансы»</vt:lpstr>
      <vt:lpstr>Образовательные результаты  ФГОС СПО 3+ по специальности «Финансы»</vt:lpstr>
      <vt:lpstr>Раздел 4 ПМ «Специальные налоговые режимы»</vt:lpstr>
      <vt:lpstr>Содержание ПЗ №27. Расчет суммы налога, уплачиваемого в связи с применением УСН</vt:lpstr>
      <vt:lpstr>Содержание ПЗ №27. Расчет суммы налога, уплачиваемого в связи с применением УСН</vt:lpstr>
      <vt:lpstr>Расчет налога, взимаемого в связи с применением УСН, при выполнении заданий Квалификационного экзамена</vt:lpstr>
      <vt:lpstr>Расчет налога, взимаемого в связи с применением УСН, при выполнении заданий Квалификационного экзамена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содержания  практических занятий по  ПМ 02 Ведение расчетов с бюджетами бюджетной системы РФ (специальность Финансы) в соответствие с квалификационными запросами работодателей</dc:title>
  <dc:creator>Максим</dc:creator>
  <cp:lastModifiedBy>Максим</cp:lastModifiedBy>
  <cp:revision>34</cp:revision>
  <dcterms:created xsi:type="dcterms:W3CDTF">2016-12-18T07:19:35Z</dcterms:created>
  <dcterms:modified xsi:type="dcterms:W3CDTF">2016-12-19T18:16:31Z</dcterms:modified>
</cp:coreProperties>
</file>