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0" r:id="rId2"/>
    <p:sldId id="374" r:id="rId3"/>
    <p:sldId id="364" r:id="rId4"/>
    <p:sldId id="365" r:id="rId5"/>
    <p:sldId id="367" r:id="rId6"/>
    <p:sldId id="368" r:id="rId7"/>
    <p:sldId id="376" r:id="rId8"/>
    <p:sldId id="377" r:id="rId9"/>
    <p:sldId id="375" r:id="rId10"/>
    <p:sldId id="3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DA3"/>
    <a:srgbClr val="B6B6B6"/>
    <a:srgbClr val="B3423F"/>
    <a:srgbClr val="C7D9A3"/>
    <a:srgbClr val="525252"/>
    <a:srgbClr val="949494"/>
    <a:srgbClr val="3B689F"/>
    <a:srgbClr val="4376B3"/>
    <a:srgbClr val="5585BF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7" autoAdjust="0"/>
    <p:restoredTop sz="85877" autoAdjust="0"/>
  </p:normalViewPr>
  <p:slideViewPr>
    <p:cSldViewPr>
      <p:cViewPr>
        <p:scale>
          <a:sx n="91" d="100"/>
          <a:sy n="91" d="100"/>
        </p:scale>
        <p:origin x="-852" y="50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3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84E8A-2559-4E9B-8F59-48ED5039E9A3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A5BB2-53C3-4BD8-BD12-25C6DFACF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59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37DC7-0660-4DF0-9A65-08A74B9BB64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117DE-059F-4C4A-99E7-E9C043765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7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117DE-059F-4C4A-99E7-E9C043765D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0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117DE-059F-4C4A-99E7-E9C043765D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1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Вместо таблицы техникумов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117DE-059F-4C4A-99E7-E9C043765D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6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1 сентября этого года начнется дуальная подготовка. </a:t>
            </a:r>
          </a:p>
          <a:p>
            <a:r>
              <a:rPr lang="ru-RU" dirty="0" smtClean="0"/>
              <a:t>Основу 1 курса (для программ подготовки квалифицированных рабочих, служащих) и  1 – 2 курсов (для программ подготовки специалистов среднего звена) обучения составляет базовая теоретическая подготовка обучающихся в Учреждении СПО в соответствии с образовательной программой среднего профессионального образования.</a:t>
            </a:r>
          </a:p>
          <a:p>
            <a:r>
              <a:rPr lang="ru-RU" dirty="0" smtClean="0"/>
              <a:t>  На 2 – 3 курсах (для программ подготовки квалифицированных рабочих, служащих) и 3 – 4 курсах (для программ подготовки специалистов среднего звена), в соответствии с календарным графиком учебного процесса, обучающиеся приступают к освоению профессиональных модулей. На базе Учреждения СПО организуется учебная практика, завершающаяся</a:t>
            </a:r>
            <a:r>
              <a:rPr lang="ru-RU" i="1" dirty="0" smtClean="0"/>
              <a:t> </a:t>
            </a:r>
            <a:r>
              <a:rPr lang="ru-RU" dirty="0" smtClean="0"/>
              <a:t>квалификационным экзаменом, который проводится работниками ОАО «КУЗНЕЦОВ» и представляет собой выполнение обучающимися практического задания в рамках конкретного вида профессии «Станочник». </a:t>
            </a:r>
          </a:p>
          <a:p>
            <a:r>
              <a:rPr lang="ru-RU" dirty="0" smtClean="0"/>
              <a:t>Производственная практика организуется на Предприятии. Факт успешной сдачи квалификационного экзамена является основанием для заключения с обучающимся срочного трудового договора с выплатой заработной платы. Обучающиеся включаются в реальный производственный процесс и овладевают профессиональными компетенциями.  Обучающиеся ежедневно в течение 4-х часов (с 8.00 до 12.00) работают на производстве, затем в течение 4-х академических часов (с 13.00 до 16.30) осваивают теорию на базе Учреждения.</a:t>
            </a:r>
          </a:p>
          <a:p>
            <a:r>
              <a:rPr lang="ru-RU" dirty="0" smtClean="0"/>
              <a:t>Сначала ОАО «КУЗНЕЦОВ» организует производственное обучение в качестве учеников станочников и выполнение квалификационной работы с присвоением 3 разряда. По окончании дуального обучения обучающиеся выполняют выпускную квалификационную работу по темам, предложенным ОАО «КУЗНЕЦОВ»  и  переводятся в станочники 4 разряда.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117DE-059F-4C4A-99E7-E9C043765D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1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117DE-059F-4C4A-99E7-E9C043765D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8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117DE-059F-4C4A-99E7-E9C043765D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9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Мы рассчитываем, что созданный центр и начатая нами совместная работа по организации дуального образования приведут к повышению качества обучения студентов, выпускники техникумов и колледжей будут адаптированы к условиям и требованиям производства предприятия, и таким образом наше предприятие и предприятия Аэрокосмического кластера региона будут обеспечены квалифицированными рабочими кадрами и обеспечить инвестиционную привлекательность всего Самарского региона.</a:t>
            </a:r>
          </a:p>
          <a:p>
            <a:pPr>
              <a:spcBef>
                <a:spcPct val="0"/>
              </a:spcBef>
            </a:pPr>
            <a:endParaRPr lang="en-US" i="1" smtClean="0"/>
          </a:p>
          <a:p>
            <a:pPr>
              <a:spcBef>
                <a:spcPct val="0"/>
              </a:spcBef>
            </a:pPr>
            <a:endParaRPr lang="en-US" i="1" smtClean="0"/>
          </a:p>
          <a:p>
            <a:pPr>
              <a:spcBef>
                <a:spcPct val="0"/>
              </a:spcBef>
            </a:pPr>
            <a:r>
              <a:rPr lang="ru-RU" i="1" smtClean="0"/>
              <a:t>«… кадры решают всё»</a:t>
            </a:r>
            <a:r>
              <a:rPr lang="ru-RU" smtClean="0"/>
              <a:t>!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4FB96D-E012-4927-B6AA-272AB24836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1D522-B746-4F52-B1F0-B8F2A63E642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2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9EC0-24DB-4CFD-B879-AE784C24252A}" type="datetime1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C060-D872-44F8-8C05-F2B471683B38}" type="datetime1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5E67-8ED6-42FD-808C-4A7C41B939D7}" type="datetime1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97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1636-5CDA-4E16-8189-97DD7E902D16}" type="datetime1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E731-8676-4958-BCAC-7055D862282E}" type="datetime1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0E1A-AB54-4305-ADB1-836EE9A90D3B}" type="datetime1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BBE4-091F-4A06-9595-FEB7FAEBF22C}" type="datetime1">
              <a:rPr lang="ru-RU" smtClean="0"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BBF-59C0-4183-87D2-8F3721565893}" type="datetime1">
              <a:rPr lang="ru-RU" smtClean="0"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52AE-CB87-405A-8C46-B56C0C6B3AF9}" type="datetime1">
              <a:rPr lang="ru-RU" smtClean="0"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780A-F44B-4140-B39C-0E8D711B664F}" type="datetime1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9A2E-0A4A-4C18-A041-7F5AF3326591}" type="datetime1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A2139-263B-4724-A129-35FE994A7DB5}" type="datetime1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 descr="collag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1" r="-118"/>
          <a:stretch/>
        </p:blipFill>
        <p:spPr bwMode="auto">
          <a:xfrm>
            <a:off x="-125412" y="-54104"/>
            <a:ext cx="9360520" cy="6984776"/>
          </a:xfrm>
          <a:prstGeom prst="rect">
            <a:avLst/>
          </a:prstGeom>
          <a:noFill/>
          <a:ln>
            <a:noFill/>
          </a:ln>
          <a:effectLst>
            <a:outerShdw dist="50800" sx="200000" sy="200000" algn="ctr" rotWithShape="0">
              <a:srgbClr val="000000">
                <a:alpha val="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88069" y="4602434"/>
            <a:ext cx="9232070" cy="206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4156" y="5592142"/>
            <a:ext cx="90398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системы дуального образования в ПАО «Кузнецов»</a:t>
            </a:r>
          </a:p>
          <a:p>
            <a:pPr algn="ctr"/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Самара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8069" y="4402946"/>
            <a:ext cx="9232069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47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9"/>
          <p:cNvSpPr txBox="1">
            <a:spLocks/>
          </p:cNvSpPr>
          <p:nvPr/>
        </p:nvSpPr>
        <p:spPr>
          <a:xfrm>
            <a:off x="4355976" y="476672"/>
            <a:ext cx="44291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ru-RU" b="1" dirty="0">
              <a:solidFill>
                <a:srgbClr val="8C02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5028" y="130248"/>
            <a:ext cx="5959460" cy="78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2000" b="1" dirty="0">
              <a:solidFill>
                <a:srgbClr val="8C0233"/>
              </a:solidFill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8672513" y="6610350"/>
            <a:ext cx="4286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3825066-73C5-4B78-AE6B-804B465FE21C}" type="slidenum">
              <a:rPr lang="ru-RU" sz="1400" b="1">
                <a:solidFill>
                  <a:prstClr val="white"/>
                </a:solidFill>
                <a:latin typeface="Calibri" pitchFamily="34" charset="0"/>
              </a:rPr>
              <a:pPr algn="r" eaLnBrk="1" hangingPunct="1"/>
              <a:t>10</a:t>
            </a:fld>
            <a:endParaRPr lang="ru-RU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04" y="993758"/>
            <a:ext cx="9011495" cy="5821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buFontTx/>
              <a:buAutoNum type="arabicPeriod"/>
              <a:defRPr/>
            </a:pPr>
            <a:endParaRPr lang="ru-RU" sz="2400" dirty="0" smtClean="0">
              <a:solidFill>
                <a:srgbClr val="8C02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173" y="6568882"/>
            <a:ext cx="192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D33929-8675-4666-8B27-45FDB48165F0}" type="slidenum"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/>
              <a:t>10</a:t>
            </a:fld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61" y="2564904"/>
            <a:ext cx="904323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504D">
                    <a:lumMod val="75000"/>
                  </a:srgbClr>
                </a:solidFill>
              </a:rPr>
              <a:t>БЛАГОДАРЮ ЗА ВНИМАНИЕ</a:t>
            </a:r>
          </a:p>
          <a:p>
            <a:endParaRPr lang="ru-RU" sz="1400" b="1" i="1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endParaRPr lang="ru-RU" b="1" i="1" dirty="0">
              <a:solidFill>
                <a:srgbClr val="9B0000"/>
              </a:solidFill>
            </a:endParaRPr>
          </a:p>
          <a:p>
            <a:pPr algn="ctr"/>
            <a:endParaRPr lang="ru-RU" b="1" i="1" dirty="0">
              <a:solidFill>
                <a:srgbClr val="9B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184"/>
            <a:ext cx="906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5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/>
        </p:nvSpPr>
        <p:spPr>
          <a:xfrm rot="16200000">
            <a:off x="3869668" y="972504"/>
            <a:ext cx="1656184" cy="8892481"/>
          </a:xfrm>
          <a:prstGeom prst="round2Same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pic>
        <p:nvPicPr>
          <p:cNvPr id="10" name="Picture 2" descr="C:\Users\Home acer\Desktop\4483f143ca7bd98f0e1706a9d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611" y="1124743"/>
            <a:ext cx="3398793" cy="5031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357290" y="4328712"/>
            <a:ext cx="3429024" cy="2071702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Николай </a:t>
            </a:r>
            <a:br>
              <a:rPr lang="ru-RU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Дмитриевич </a:t>
            </a:r>
            <a:br>
              <a:rPr lang="ru-RU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Кузнецов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710" y="1130816"/>
            <a:ext cx="50659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i="1" dirty="0">
                <a:latin typeface="+mj-lt"/>
                <a:ea typeface="Tahoma" pitchFamily="34" charset="0"/>
                <a:cs typeface="Tahoma" pitchFamily="34" charset="0"/>
              </a:rPr>
              <a:t>«… именно коллектив </a:t>
            </a:r>
            <a:r>
              <a:rPr lang="ru-RU" sz="3400" i="1" dirty="0" smtClean="0">
                <a:latin typeface="+mj-lt"/>
                <a:ea typeface="Tahoma" pitchFamily="34" charset="0"/>
                <a:cs typeface="Tahoma" pitchFamily="34" charset="0"/>
              </a:rPr>
              <a:t>–</a:t>
            </a:r>
          </a:p>
          <a:p>
            <a:pPr algn="ctr"/>
            <a:r>
              <a:rPr lang="ru-RU" sz="3400" i="1" dirty="0" smtClean="0">
                <a:latin typeface="+mj-lt"/>
                <a:ea typeface="Tahoma" pitchFamily="34" charset="0"/>
                <a:cs typeface="Tahoma" pitchFamily="34" charset="0"/>
              </a:rPr>
              <a:t> сотни конструкторов </a:t>
            </a:r>
          </a:p>
          <a:p>
            <a:pPr algn="ctr"/>
            <a:r>
              <a:rPr lang="ru-RU" sz="3400" i="1" dirty="0" smtClean="0">
                <a:latin typeface="+mj-lt"/>
                <a:ea typeface="Tahoma" pitchFamily="34" charset="0"/>
                <a:cs typeface="Tahoma" pitchFamily="34" charset="0"/>
              </a:rPr>
              <a:t>и </a:t>
            </a:r>
            <a:r>
              <a:rPr lang="ru-RU" sz="3400" i="1" dirty="0">
                <a:latin typeface="+mj-lt"/>
                <a:ea typeface="Tahoma" pitchFamily="34" charset="0"/>
                <a:cs typeface="Tahoma" pitchFamily="34" charset="0"/>
              </a:rPr>
              <a:t>тысячи рабочих </a:t>
            </a:r>
            <a:endParaRPr lang="ru-RU" sz="3400" i="1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400" i="1" dirty="0" smtClean="0">
                <a:latin typeface="+mj-lt"/>
                <a:ea typeface="Tahoma" pitchFamily="34" charset="0"/>
                <a:cs typeface="Tahoma" pitchFamily="34" charset="0"/>
              </a:rPr>
              <a:t>нашего </a:t>
            </a:r>
            <a:r>
              <a:rPr lang="ru-RU" sz="3400" i="1" dirty="0">
                <a:latin typeface="+mj-lt"/>
                <a:ea typeface="Tahoma" pitchFamily="34" charset="0"/>
                <a:cs typeface="Tahoma" pitchFamily="34" charset="0"/>
              </a:rPr>
              <a:t>завода – </a:t>
            </a:r>
            <a:endParaRPr lang="ru-RU" sz="3400" i="1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400" i="1" dirty="0" smtClean="0">
                <a:latin typeface="+mj-lt"/>
                <a:ea typeface="Tahoma" pitchFamily="34" charset="0"/>
                <a:cs typeface="Tahoma" pitchFamily="34" charset="0"/>
              </a:rPr>
              <a:t>именно </a:t>
            </a:r>
            <a:r>
              <a:rPr lang="ru-RU" sz="3400" i="1" dirty="0">
                <a:latin typeface="+mj-lt"/>
                <a:ea typeface="Tahoma" pitchFamily="34" charset="0"/>
                <a:cs typeface="Tahoma" pitchFamily="34" charset="0"/>
              </a:rPr>
              <a:t>они, а не я, </a:t>
            </a:r>
            <a:endParaRPr lang="ru-RU" sz="3400" i="1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400" i="1" dirty="0" smtClean="0">
                <a:latin typeface="+mj-lt"/>
                <a:ea typeface="Tahoma" pitchFamily="34" charset="0"/>
                <a:cs typeface="Tahoma" pitchFamily="34" charset="0"/>
              </a:rPr>
              <a:t>решают </a:t>
            </a:r>
            <a:r>
              <a:rPr lang="ru-RU" sz="3400" i="1" dirty="0">
                <a:latin typeface="+mj-lt"/>
                <a:ea typeface="Tahoma" pitchFamily="34" charset="0"/>
                <a:cs typeface="Tahoma" pitchFamily="34" charset="0"/>
              </a:rPr>
              <a:t>успех </a:t>
            </a:r>
            <a:r>
              <a:rPr lang="ru-RU" sz="3400" i="1" dirty="0" smtClean="0">
                <a:latin typeface="+mj-lt"/>
                <a:ea typeface="Tahoma" pitchFamily="34" charset="0"/>
                <a:cs typeface="Tahoma" pitchFamily="34" charset="0"/>
              </a:rPr>
              <a:t>дела ...»</a:t>
            </a:r>
            <a:endParaRPr lang="ru-RU" sz="3400" i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173" y="6568882"/>
            <a:ext cx="192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D33929-8675-4666-8B27-45FDB48165F0}" type="slidenum"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/>
              <a:t>2</a:t>
            </a:fld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184"/>
            <a:ext cx="906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7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/>
        </p:nvSpPr>
        <p:spPr>
          <a:xfrm rot="5400000">
            <a:off x="1359244" y="3979998"/>
            <a:ext cx="1205043" cy="3924049"/>
          </a:xfrm>
          <a:prstGeom prst="round2Same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5" y="2421038"/>
            <a:ext cx="3503426" cy="2832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2395" y="944818"/>
            <a:ext cx="8822784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Причём подготовка специалистов должна осуществляться не только с учётом требований сегодняшнего дня, но и учитывать лучший мировой опыт, перспективы развития технологий и новых рынков. Важнейшая задача - это обновление, </a:t>
            </a:r>
            <a:r>
              <a:rPr lang="ru-RU" b="1" i="1" dirty="0"/>
              <a:t>повышение качества среднего профессионального образования, укрепление его связи с реальным производством</a:t>
            </a:r>
            <a:r>
              <a:rPr lang="ru-RU" i="1" dirty="0"/>
              <a:t>.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 многих регионах уже активно и успешно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354923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Пленарное заседание Петербургского международного экономического форума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19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июня </a:t>
            </a:r>
            <a:r>
              <a:rPr lang="ru-RU" b="1" dirty="0">
                <a:solidFill>
                  <a:schemeClr val="bg1"/>
                </a:solidFill>
              </a:rPr>
              <a:t>2015 г.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331578"/>
            <a:ext cx="49292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занимаются развитием так называемого </a:t>
            </a:r>
            <a:r>
              <a:rPr lang="ru-RU" b="1" i="1" dirty="0" smtClean="0"/>
              <a:t>дуального образования, когда практика на конкретных предприятиях сочетается с теоретической подготовкой.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Кстати, не случайно, что именно те регионы, которые добились существенного прогресса в развитии среднего профессионального образования, как правило, и являются лидерами регионального рейтинга и в целом демонстрируют высокую социально-экономическую динамику. Сегодня и инженерная, и рабочая профессии требуют высочайшей компетенции. В соответствии с этим мы выстраиваем систему современных профессиональных стандартов»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184"/>
            <a:ext cx="906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070132" y="80205"/>
            <a:ext cx="5959460" cy="756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 smtClean="0">
                <a:solidFill>
                  <a:srgbClr val="8C0233"/>
                </a:solidFill>
                <a:latin typeface="+mj-lt"/>
              </a:rPr>
              <a:t>Системный курс образования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5173" y="6568882"/>
            <a:ext cx="192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D33929-8675-4666-8B27-45FDB48165F0}" type="slidenum"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/>
              <a:t>3</a:t>
            </a:fld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1088433" y="948160"/>
            <a:ext cx="7091153" cy="1898332"/>
            <a:chOff x="641377" y="709329"/>
            <a:chExt cx="7860700" cy="194222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41377" y="709329"/>
              <a:ext cx="7704856" cy="194222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2018114" y="709329"/>
              <a:ext cx="6483963" cy="1942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/>
                <a:t>Приказ </a:t>
              </a:r>
              <a:r>
                <a:rPr lang="ru-RU" sz="2000" dirty="0"/>
                <a:t>№ 130-од от </a:t>
              </a:r>
              <a:r>
                <a:rPr lang="ru-RU" sz="2000" b="0" kern="1200" dirty="0" smtClean="0"/>
                <a:t>20.04.2015 г. «Об утверждении перечня профессиональных образовательных организаций, подведомственных </a:t>
              </a:r>
              <a:r>
                <a:rPr lang="ru-RU" sz="2000" dirty="0"/>
                <a:t>министерству образования и науки Самарской </a:t>
              </a:r>
              <a:r>
                <a:rPr lang="ru-RU" sz="2000" dirty="0" smtClean="0"/>
                <a:t>области, осуществляющих подготовку кадров для предприятий авиационно-космического кластера Самарской области»</a:t>
              </a:r>
              <a:endParaRPr lang="ru-RU" sz="2000" b="0" kern="1200" dirty="0"/>
            </a:p>
          </p:txBody>
        </p:sp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385" y="766457"/>
              <a:ext cx="1215609" cy="184097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Волна 27"/>
            <p:cNvSpPr/>
            <p:nvPr/>
          </p:nvSpPr>
          <p:spPr>
            <a:xfrm>
              <a:off x="713385" y="2198406"/>
              <a:ext cx="1215609" cy="120931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88433" y="2929609"/>
            <a:ext cx="6954959" cy="1752080"/>
            <a:chOff x="641377" y="2699664"/>
            <a:chExt cx="7709726" cy="194222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641377" y="2699664"/>
              <a:ext cx="7709726" cy="1942220"/>
              <a:chOff x="0" y="2272631"/>
              <a:chExt cx="8496944" cy="194222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0" y="2272631"/>
                <a:ext cx="8496944" cy="194222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Скругленный прямоугольник 6"/>
              <p:cNvSpPr/>
              <p:nvPr/>
            </p:nvSpPr>
            <p:spPr>
              <a:xfrm>
                <a:off x="1517312" y="2272631"/>
                <a:ext cx="6693141" cy="19422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/>
                  <a:t>Постановление Правительства Самарской области № 470 от 31.07.2015 г. «Об утверждении Порядка организации дуального обучения в профессиональных  образовательных организациях, находящихся в ведении Самарской области»</a:t>
                </a:r>
              </a:p>
            </p:txBody>
          </p:sp>
        </p:grpSp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386" y="2760102"/>
              <a:ext cx="1213671" cy="1828125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Волна 29"/>
            <p:cNvSpPr/>
            <p:nvPr/>
          </p:nvSpPr>
          <p:spPr>
            <a:xfrm>
              <a:off x="713386" y="4182060"/>
              <a:ext cx="1213671" cy="120087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>
            <a:grpSpLocks noChangeAspect="1"/>
          </p:cNvGrpSpPr>
          <p:nvPr/>
        </p:nvGrpSpPr>
        <p:grpSpPr>
          <a:xfrm>
            <a:off x="1088433" y="4770829"/>
            <a:ext cx="6954959" cy="1752080"/>
            <a:chOff x="641377" y="4693224"/>
            <a:chExt cx="7709726" cy="194222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41377" y="4693224"/>
              <a:ext cx="7709726" cy="1942220"/>
              <a:chOff x="0" y="4272885"/>
              <a:chExt cx="8064896" cy="194222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0" y="4272885"/>
                <a:ext cx="8064896" cy="194222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Скругленный прямоугольник 8"/>
              <p:cNvSpPr/>
              <p:nvPr/>
            </p:nvSpPr>
            <p:spPr>
              <a:xfrm>
                <a:off x="1440160" y="4272885"/>
                <a:ext cx="6624736" cy="19422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/>
                  <a:t>Приказ № 312-од от 19.08.2015 г. «Об утверждении примерных форм договора между промышленной организацией, образовательной организацией и обучающимся, включенными в дуальную систему обучения»</a:t>
                </a:r>
                <a:endParaRPr lang="ru-RU" sz="2000" kern="1200" dirty="0"/>
              </a:p>
            </p:txBody>
          </p:sp>
        </p:grp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20" y="4748222"/>
              <a:ext cx="1213671" cy="1838035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Волна 31"/>
            <p:cNvSpPr/>
            <p:nvPr/>
          </p:nvSpPr>
          <p:spPr>
            <a:xfrm>
              <a:off x="728720" y="6177888"/>
              <a:ext cx="1213671" cy="120738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5184"/>
            <a:ext cx="906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3070132" y="80205"/>
            <a:ext cx="5959460" cy="756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 smtClean="0">
                <a:solidFill>
                  <a:srgbClr val="8C0233"/>
                </a:solidFill>
                <a:latin typeface="+mj-lt"/>
              </a:rPr>
              <a:t>Нормативная база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15173" y="6568882"/>
            <a:ext cx="192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D33929-8675-4666-8B27-45FDB48165F0}" type="slidenum"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/>
              <a:t>4</a:t>
            </a:fld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644008" y="3853743"/>
            <a:ext cx="3672409" cy="2700300"/>
            <a:chOff x="4644008" y="3645024"/>
            <a:chExt cx="3672409" cy="27003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644008" y="3645024"/>
              <a:ext cx="3672409" cy="2700300"/>
              <a:chOff x="3672407" y="2700300"/>
              <a:chExt cx="3672409" cy="2700300"/>
            </a:xfrm>
          </p:grpSpPr>
          <p:sp>
            <p:nvSpPr>
              <p:cNvPr id="11" name="Прямоугольник с одним скругленным углом 10"/>
              <p:cNvSpPr/>
              <p:nvPr/>
            </p:nvSpPr>
            <p:spPr>
              <a:xfrm rot="5400000">
                <a:off x="4158461" y="2214246"/>
                <a:ext cx="2700300" cy="3672408"/>
              </a:xfrm>
              <a:prstGeom prst="round1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Прямоугольник 11"/>
              <p:cNvSpPr/>
              <p:nvPr/>
            </p:nvSpPr>
            <p:spPr>
              <a:xfrm>
                <a:off x="3672408" y="3375374"/>
                <a:ext cx="3672408" cy="20252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36000" rIns="828000" bIns="36000" numCol="1" spcCol="1270" anchor="ctr" anchorCtr="0">
                <a:noAutofit/>
              </a:bodyPr>
              <a:lstStyle/>
              <a:p>
                <a:pPr algn="ctr" defTabSz="8890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ru-RU" sz="1600" dirty="0" smtClean="0"/>
                  <a:t>ГАПОУ </a:t>
                </a:r>
                <a:r>
                  <a:rPr lang="ru-RU" sz="1600" dirty="0"/>
                  <a:t>СПО «Самарский металлургический </a:t>
                </a:r>
                <a:endParaRPr lang="ru-RU" sz="1600" dirty="0" smtClean="0"/>
              </a:p>
              <a:p>
                <a:pPr algn="ctr" defTabSz="8890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ru-RU" sz="1600" dirty="0" smtClean="0"/>
                  <a:t>колледж»</a:t>
                </a:r>
              </a:p>
              <a:p>
                <a:pPr algn="ctr" defTabSz="889000">
                  <a:lnSpc>
                    <a:spcPct val="150000"/>
                  </a:lnSpc>
                  <a:spcBef>
                    <a:spcPct val="0"/>
                  </a:spcBef>
                </a:pPr>
                <a:endParaRPr lang="ru-RU" sz="1600" dirty="0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6012160" y="4050986"/>
              <a:ext cx="230319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 smtClean="0">
                  <a:solidFill>
                    <a:schemeClr val="tx1"/>
                  </a:solidFill>
                </a:rPr>
                <a:t>5 обучающихся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1" y="5317792"/>
              <a:ext cx="686721" cy="895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4644009" y="1045431"/>
            <a:ext cx="3672408" cy="2700300"/>
            <a:chOff x="4644009" y="836712"/>
            <a:chExt cx="3672408" cy="27003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644009" y="836712"/>
              <a:ext cx="3672408" cy="2700300"/>
              <a:chOff x="3672408" y="0"/>
              <a:chExt cx="3672408" cy="2700300"/>
            </a:xfrm>
          </p:grpSpPr>
          <p:sp>
            <p:nvSpPr>
              <p:cNvPr id="15" name="Прямоугольник с одним скругленным углом 14"/>
              <p:cNvSpPr/>
              <p:nvPr/>
            </p:nvSpPr>
            <p:spPr>
              <a:xfrm>
                <a:off x="3672408" y="0"/>
                <a:ext cx="3672408" cy="2700300"/>
              </a:xfrm>
              <a:prstGeom prst="round1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Прямоугольник 15"/>
              <p:cNvSpPr/>
              <p:nvPr/>
            </p:nvSpPr>
            <p:spPr>
              <a:xfrm>
                <a:off x="3672408" y="0"/>
                <a:ext cx="3672408" cy="20252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000" rIns="828000" bIns="3960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 dirty="0" smtClean="0">
                  <a:effectLst/>
                </a:endParaRPr>
              </a:p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 smtClean="0">
                  <a:effectLst/>
                </a:endParaRPr>
              </a:p>
              <a:p>
                <a:pPr lvl="0" algn="ctr" defTabSz="8890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ru-RU" sz="1600" kern="1200" dirty="0" smtClean="0">
                    <a:effectLst/>
                  </a:rPr>
                  <a:t>ГБПОУ «Поволжский </a:t>
                </a:r>
              </a:p>
              <a:p>
                <a:pPr lvl="0" algn="ctr" defTabSz="8890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ru-RU" sz="1600" kern="1200" dirty="0" smtClean="0">
                    <a:effectLst/>
                  </a:rPr>
                  <a:t>государственный </a:t>
                </a:r>
              </a:p>
              <a:p>
                <a:pPr lvl="0" algn="ctr" defTabSz="8890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ru-RU" sz="1600" kern="1200" dirty="0" smtClean="0">
                    <a:effectLst/>
                  </a:rPr>
                  <a:t>колледж»</a:t>
                </a:r>
                <a:endParaRPr lang="ru-RU" sz="2000" dirty="0"/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 dirty="0" smtClean="0">
                  <a:effectLst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 dirty="0" smtClean="0">
                  <a:effectLst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6012160" y="2867338"/>
              <a:ext cx="230319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 smtClean="0">
                  <a:solidFill>
                    <a:schemeClr val="tx1"/>
                  </a:solidFill>
                </a:rPr>
                <a:t>25 обучающихся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188" y="906530"/>
              <a:ext cx="743895" cy="722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4" name="Группа 1023"/>
          <p:cNvGrpSpPr/>
          <p:nvPr/>
        </p:nvGrpSpPr>
        <p:grpSpPr>
          <a:xfrm>
            <a:off x="816832" y="1045431"/>
            <a:ext cx="3683160" cy="2700300"/>
            <a:chOff x="816832" y="836712"/>
            <a:chExt cx="3683160" cy="27003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27584" y="836712"/>
              <a:ext cx="3672408" cy="2700300"/>
              <a:chOff x="0" y="0"/>
              <a:chExt cx="3672408" cy="2700300"/>
            </a:xfrm>
          </p:grpSpPr>
          <p:sp>
            <p:nvSpPr>
              <p:cNvPr id="17" name="Прямоугольник с одним скругленным углом 16"/>
              <p:cNvSpPr/>
              <p:nvPr/>
            </p:nvSpPr>
            <p:spPr>
              <a:xfrm rot="16200000">
                <a:off x="486054" y="-486054"/>
                <a:ext cx="2700300" cy="3672408"/>
              </a:xfrm>
              <a:prstGeom prst="round1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Прямоугольник 17"/>
              <p:cNvSpPr/>
              <p:nvPr/>
            </p:nvSpPr>
            <p:spPr>
              <a:xfrm rot="21600000">
                <a:off x="0" y="0"/>
                <a:ext cx="3672408" cy="20252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2000" tIns="142240" rIns="142240" bIns="14224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 smtClean="0">
                  <a:effectLst/>
                </a:endParaRPr>
              </a:p>
              <a:p>
                <a:pPr lvl="0" algn="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 smtClean="0">
                  <a:effectLst/>
                </a:endParaRPr>
              </a:p>
              <a:p>
                <a:pPr lvl="0" algn="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dirty="0"/>
              </a:p>
              <a:p>
                <a:pPr lvl="1" algn="ctr" defTabSz="8890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ru-RU" sz="1600" kern="1200" dirty="0" smtClean="0">
                    <a:effectLst/>
                  </a:rPr>
                  <a:t>ГАПОУ СПО «Самарский </a:t>
                </a:r>
              </a:p>
              <a:p>
                <a:pPr lvl="1" algn="ctr" defTabSz="8890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ru-RU" sz="1600" kern="1200" dirty="0" smtClean="0">
                    <a:effectLst/>
                  </a:rPr>
                  <a:t>колледж сервиса </a:t>
                </a:r>
              </a:p>
              <a:p>
                <a:pPr lvl="1" algn="ctr" defTabSz="8890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ru-RU" sz="1600" kern="1200" dirty="0" smtClean="0">
                    <a:effectLst/>
                  </a:rPr>
                  <a:t>производственного </a:t>
                </a:r>
              </a:p>
              <a:p>
                <a:pPr lvl="1" algn="ctr" defTabSz="8890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ru-RU" sz="1600" kern="1200" dirty="0" smtClean="0">
                    <a:effectLst/>
                  </a:rPr>
                  <a:t>оборудования»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dirty="0"/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 smtClean="0"/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816832" y="2877180"/>
              <a:ext cx="2315008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5 обучающихся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264" y="883931"/>
              <a:ext cx="805559" cy="79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5" name="Группа 1024"/>
          <p:cNvGrpSpPr/>
          <p:nvPr/>
        </p:nvGrpSpPr>
        <p:grpSpPr>
          <a:xfrm>
            <a:off x="818920" y="3853743"/>
            <a:ext cx="3681072" cy="2700300"/>
            <a:chOff x="818920" y="3645024"/>
            <a:chExt cx="3681072" cy="27003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827584" y="3645024"/>
              <a:ext cx="3672408" cy="2700300"/>
              <a:chOff x="0" y="2700300"/>
              <a:chExt cx="3672408" cy="2700300"/>
            </a:xfrm>
          </p:grpSpPr>
          <p:sp>
            <p:nvSpPr>
              <p:cNvPr id="13" name="Прямоугольник с одним скругленным углом 12"/>
              <p:cNvSpPr/>
              <p:nvPr/>
            </p:nvSpPr>
            <p:spPr>
              <a:xfrm rot="10800000">
                <a:off x="0" y="2700300"/>
                <a:ext cx="3672408" cy="2700300"/>
              </a:xfrm>
              <a:prstGeom prst="round1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Прямоугольник 13"/>
              <p:cNvSpPr/>
              <p:nvPr/>
            </p:nvSpPr>
            <p:spPr>
              <a:xfrm rot="21600000">
                <a:off x="0" y="3375374"/>
                <a:ext cx="3672408" cy="20252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8000" tIns="142240" rIns="142240" bIns="14224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ru-RU" sz="1600" dirty="0" smtClean="0"/>
                  <a:t>ГБПОУ </a:t>
                </a:r>
                <a:r>
                  <a:rPr lang="ru-RU" sz="1600" dirty="0"/>
                  <a:t>Самарской области</a:t>
                </a:r>
              </a:p>
              <a:p>
                <a:pPr lvl="0" algn="ctr" defTabSz="8890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ru-RU" sz="1600" dirty="0"/>
                  <a:t>«Технологический колледж им. Н.Д. Кузнецова</a:t>
                </a:r>
                <a:r>
                  <a:rPr lang="ru-RU" sz="1600" dirty="0" smtClean="0"/>
                  <a:t>»</a:t>
                </a:r>
                <a:endParaRPr lang="ru-RU" sz="1600" kern="1200" dirty="0" smtClean="0"/>
              </a:p>
              <a:p>
                <a:pPr lvl="0" algn="ctr" defTabSz="889000">
                  <a:lnSpc>
                    <a:spcPct val="150000"/>
                  </a:lnSpc>
                  <a:spcBef>
                    <a:spcPct val="0"/>
                  </a:spcBef>
                </a:pPr>
                <a:endParaRPr lang="ru-RU" sz="1600" kern="1200" dirty="0" smtClean="0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818920" y="4050986"/>
              <a:ext cx="2312920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20 обучающихся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68" y="5425985"/>
              <a:ext cx="960314" cy="851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3275856" y="2852936"/>
            <a:ext cx="2736304" cy="1944216"/>
          </a:xfrm>
          <a:prstGeom prst="roundRect">
            <a:avLst/>
          </a:prstGeom>
          <a:gradFill>
            <a:gsLst>
              <a:gs pos="0">
                <a:srgbClr val="525252"/>
              </a:gs>
              <a:gs pos="80000">
                <a:srgbClr val="888888"/>
              </a:gs>
              <a:gs pos="100000">
                <a:schemeClr val="dk1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Скругленный прямоугольник 4"/>
          <p:cNvSpPr/>
          <p:nvPr/>
        </p:nvSpPr>
        <p:spPr>
          <a:xfrm>
            <a:off x="3275856" y="3027523"/>
            <a:ext cx="2736304" cy="15950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bg1"/>
                </a:solidFill>
              </a:rPr>
              <a:t>Трудоустройство</a:t>
            </a:r>
          </a:p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kern="1200" dirty="0" smtClean="0">
                <a:solidFill>
                  <a:schemeClr val="bg1"/>
                </a:solidFill>
                <a:effectLst/>
              </a:rPr>
              <a:t>Токарь</a:t>
            </a:r>
          </a:p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kern="1200" dirty="0" smtClean="0">
                <a:solidFill>
                  <a:schemeClr val="bg1"/>
                </a:solidFill>
                <a:effectLst/>
              </a:rPr>
              <a:t>Фрезеровщик</a:t>
            </a:r>
          </a:p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Оператор станков с ПУ</a:t>
            </a:r>
            <a:endParaRPr lang="ru-RU" kern="1200" dirty="0" smtClean="0">
              <a:solidFill>
                <a:schemeClr val="bg1"/>
              </a:solidFill>
              <a:effectLst/>
            </a:endParaRPr>
          </a:p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Контролёр</a:t>
            </a:r>
            <a:endParaRPr lang="ru-RU" kern="12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12160" y="3466243"/>
            <a:ext cx="2303192" cy="642942"/>
          </a:xfrm>
          <a:prstGeom prst="rect">
            <a:avLst/>
          </a:prstGeom>
          <a:solidFill>
            <a:schemeClr val="accent3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rtlCol="0" anchor="ctr"/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Технология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 машиностроения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3466243"/>
            <a:ext cx="2448272" cy="644400"/>
          </a:xfrm>
          <a:prstGeom prst="rect">
            <a:avLst/>
          </a:prstGeom>
          <a:solidFill>
            <a:schemeClr val="accent3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Станочник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(металлообработка)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184"/>
            <a:ext cx="906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3070132" y="80205"/>
            <a:ext cx="5959460" cy="756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 smtClean="0">
                <a:solidFill>
                  <a:srgbClr val="8C0233"/>
                </a:solidFill>
                <a:latin typeface="+mj-lt"/>
              </a:rPr>
              <a:t>Выбранные колледжи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15173" y="6568882"/>
            <a:ext cx="192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D33929-8675-4666-8B27-45FDB48165F0}" type="slidenum"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/>
              <a:t>5</a:t>
            </a:fld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араллелограмм 53"/>
          <p:cNvSpPr/>
          <p:nvPr/>
        </p:nvSpPr>
        <p:spPr>
          <a:xfrm>
            <a:off x="913888" y="2333251"/>
            <a:ext cx="4973400" cy="4131468"/>
          </a:xfrm>
          <a:prstGeom prst="parallelogram">
            <a:avLst>
              <a:gd name="adj" fmla="val 60240"/>
            </a:avLst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393626" y="2331662"/>
            <a:ext cx="2495278" cy="4133057"/>
          </a:xfrm>
          <a:prstGeom prst="triangle">
            <a:avLst>
              <a:gd name="adj" fmla="val 99809"/>
            </a:avLst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-2492" y="947866"/>
            <a:ext cx="9144000" cy="1787852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913838" y="1542040"/>
            <a:ext cx="1249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1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3870" y="1545431"/>
            <a:ext cx="1240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2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99976" y="1537298"/>
            <a:ext cx="1244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3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6633" y="1542040"/>
            <a:ext cx="1249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4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13888" y="1817950"/>
            <a:ext cx="4981366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430421" y="1537045"/>
            <a:ext cx="566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курс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13838" y="2045910"/>
            <a:ext cx="2490708" cy="285752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Базовая теория</a:t>
            </a:r>
            <a:endParaRPr lang="ru-RU" sz="1200" dirty="0" smtClean="0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13887" y="1311734"/>
            <a:ext cx="1249983" cy="285752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Базовая теория</a:t>
            </a:r>
            <a:endParaRPr lang="ru-RU" sz="1200" dirty="0" smtClean="0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04546" y="2045910"/>
            <a:ext cx="2490708" cy="285752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Освоение проф. </a:t>
            </a:r>
            <a:r>
              <a:rPr lang="ru-RU" sz="1200" dirty="0"/>
              <a:t>модулей</a:t>
            </a:r>
            <a:endParaRPr lang="ru-RU" sz="1200" dirty="0" smtClean="0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63870" y="1311734"/>
            <a:ext cx="2490708" cy="285752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Освоение </a:t>
            </a:r>
            <a:r>
              <a:rPr lang="ru-RU" sz="1200" dirty="0"/>
              <a:t>проф. модулей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3887" y="2397164"/>
            <a:ext cx="8240273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 smtClean="0"/>
              <a:t>Подготовка специалистов среднего звена</a:t>
            </a:r>
            <a:endParaRPr lang="ru-RU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913888" y="947866"/>
            <a:ext cx="823778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 smtClean="0"/>
              <a:t>Подготовка квалифицированных рабочих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43479" y="3753497"/>
            <a:ext cx="1875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Учреждение СПО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47195" y="4816249"/>
            <a:ext cx="1934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ОАО «КУЗНЕЦОВ»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6" name="Кольцо 55"/>
          <p:cNvSpPr/>
          <p:nvPr/>
        </p:nvSpPr>
        <p:spPr>
          <a:xfrm>
            <a:off x="2208412" y="4106380"/>
            <a:ext cx="736623" cy="736623"/>
          </a:xfrm>
          <a:prstGeom prst="donut">
            <a:avLst>
              <a:gd name="adj" fmla="val 20000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7" name="Группа 56"/>
          <p:cNvGrpSpPr/>
          <p:nvPr/>
        </p:nvGrpSpPr>
        <p:grpSpPr>
          <a:xfrm>
            <a:off x="2705168" y="3268678"/>
            <a:ext cx="441299" cy="915705"/>
            <a:chOff x="911100" y="50353"/>
            <a:chExt cx="441299" cy="915705"/>
          </a:xfrm>
        </p:grpSpPr>
        <p:sp>
          <p:nvSpPr>
            <p:cNvPr id="62" name="Прямоугольник 61"/>
            <p:cNvSpPr/>
            <p:nvPr/>
          </p:nvSpPr>
          <p:spPr>
            <a:xfrm rot="17700000">
              <a:off x="673897" y="287556"/>
              <a:ext cx="915705" cy="44129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Прямоугольник 62"/>
            <p:cNvSpPr/>
            <p:nvPr/>
          </p:nvSpPr>
          <p:spPr>
            <a:xfrm rot="17700000">
              <a:off x="673897" y="287556"/>
              <a:ext cx="915705" cy="441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0" rIns="0" bIns="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Учебная практика</a:t>
              </a:r>
              <a:endParaRPr lang="ru-RU" sz="1500" kern="1200" dirty="0"/>
            </a:p>
          </p:txBody>
        </p:sp>
      </p:grpSp>
      <p:sp>
        <p:nvSpPr>
          <p:cNvPr id="58" name="Овал 57"/>
          <p:cNvSpPr/>
          <p:nvPr/>
        </p:nvSpPr>
        <p:spPr>
          <a:xfrm>
            <a:off x="3000521" y="4283514"/>
            <a:ext cx="382354" cy="382354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Прямоугольник 60"/>
          <p:cNvSpPr/>
          <p:nvPr/>
        </p:nvSpPr>
        <p:spPr>
          <a:xfrm rot="17700000">
            <a:off x="3050873" y="3746456"/>
            <a:ext cx="792128" cy="3819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8100" bIns="0" numCol="1" spcCol="1270" anchor="ctr" anchorCtr="0">
            <a:noAutofit/>
          </a:bodyPr>
          <a:lstStyle/>
          <a:p>
            <a:pPr lvl="0" algn="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/>
              <a:t>Экзамен</a:t>
            </a:r>
            <a:endParaRPr lang="ru-RU" sz="1500" kern="1200" dirty="0"/>
          </a:p>
        </p:txBody>
      </p:sp>
      <p:sp>
        <p:nvSpPr>
          <p:cNvPr id="68" name="Овал 67"/>
          <p:cNvSpPr/>
          <p:nvPr/>
        </p:nvSpPr>
        <p:spPr>
          <a:xfrm>
            <a:off x="3439853" y="4283514"/>
            <a:ext cx="382354" cy="382354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Кольцо 71"/>
          <p:cNvSpPr/>
          <p:nvPr/>
        </p:nvSpPr>
        <p:spPr>
          <a:xfrm>
            <a:off x="3890631" y="4106380"/>
            <a:ext cx="736623" cy="736623"/>
          </a:xfrm>
          <a:prstGeom prst="donut">
            <a:avLst>
              <a:gd name="adj" fmla="val 20000"/>
            </a:avLst>
          </a:prstGeom>
          <a:gradFill>
            <a:gsLst>
              <a:gs pos="0">
                <a:schemeClr val="accent2"/>
              </a:gs>
              <a:gs pos="49000">
                <a:schemeClr val="accent2"/>
              </a:gs>
              <a:gs pos="50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Овал 76"/>
          <p:cNvSpPr/>
          <p:nvPr/>
        </p:nvSpPr>
        <p:spPr>
          <a:xfrm>
            <a:off x="4695867" y="4283514"/>
            <a:ext cx="382354" cy="382354"/>
          </a:xfrm>
          <a:prstGeom prst="ellipse">
            <a:avLst/>
          </a:prstGeom>
          <a:gradFill>
            <a:gsLst>
              <a:gs pos="0">
                <a:schemeClr val="accent2"/>
              </a:gs>
              <a:gs pos="49000">
                <a:schemeClr val="accent2"/>
              </a:gs>
              <a:gs pos="50000">
                <a:schemeClr val="accent1"/>
              </a:gs>
              <a:gs pos="100000">
                <a:schemeClr val="accent1"/>
              </a:gs>
            </a:gsLst>
            <a:lin ang="16200000" scaled="0"/>
          </a:grad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Прямоугольник 77"/>
          <p:cNvSpPr/>
          <p:nvPr/>
        </p:nvSpPr>
        <p:spPr>
          <a:xfrm rot="17700000">
            <a:off x="4811945" y="3634808"/>
            <a:ext cx="949862" cy="3819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8100" bIns="0" numCol="1" spcCol="1270" anchor="ctr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/>
              <a:t>Экзамен</a:t>
            </a:r>
            <a:endParaRPr lang="ru-RU" sz="1500" kern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8" y="5632153"/>
            <a:ext cx="761178" cy="9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807420" y="6410185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Разряд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45633" y="6425043"/>
            <a:ext cx="50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V="1">
            <a:off x="3187524" y="4665868"/>
            <a:ext cx="0" cy="1804295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640879" y="6429235"/>
            <a:ext cx="50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883169" y="4665867"/>
            <a:ext cx="0" cy="1808061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D:\Значки\w512h5121390855838watch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77" y="4299544"/>
            <a:ext cx="350293" cy="3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 rot="17700000">
            <a:off x="4251699" y="3627473"/>
            <a:ext cx="672490" cy="3819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8100" bIns="0" numCol="1" spcCol="1270" anchor="ctr" anchorCtr="0">
            <a:noAutofit/>
          </a:bodyPr>
          <a:lstStyle/>
          <a:p>
            <a:pPr lvl="0" algn="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/>
              <a:t>Теория</a:t>
            </a:r>
            <a:endParaRPr lang="ru-RU" sz="1500" kern="1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996602" y="3100420"/>
            <a:ext cx="2810145" cy="2748541"/>
            <a:chOff x="5940152" y="3615664"/>
            <a:chExt cx="2810145" cy="2748541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6104687" y="3711467"/>
              <a:ext cx="2204654" cy="2260458"/>
              <a:chOff x="6532984" y="3861048"/>
              <a:chExt cx="2204654" cy="2260458"/>
            </a:xfrm>
          </p:grpSpPr>
          <p:pic>
            <p:nvPicPr>
              <p:cNvPr id="3077" name="Picture 5" descr="D:\Значки\w512h5121390855838watch5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2984" y="3861048"/>
                <a:ext cx="560916" cy="560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Пирог 78"/>
              <p:cNvSpPr/>
              <p:nvPr/>
            </p:nvSpPr>
            <p:spPr>
              <a:xfrm rot="9487110">
                <a:off x="6849934" y="4243625"/>
                <a:ext cx="1800000" cy="1800000"/>
              </a:xfrm>
              <a:prstGeom prst="pie">
                <a:avLst>
                  <a:gd name="adj1" fmla="val 8559843"/>
                  <a:gd name="adj2" fmla="val 14971889"/>
                </a:avLst>
              </a:prstGeom>
              <a:solidFill>
                <a:schemeClr val="accent1"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</a:endParaRPr>
              </a:p>
            </p:txBody>
          </p:sp>
          <p:sp>
            <p:nvSpPr>
              <p:cNvPr id="11" name="Пирог 10"/>
              <p:cNvSpPr/>
              <p:nvPr/>
            </p:nvSpPr>
            <p:spPr>
              <a:xfrm>
                <a:off x="6849935" y="4243625"/>
                <a:ext cx="1800000" cy="1800000"/>
              </a:xfrm>
              <a:prstGeom prst="pie">
                <a:avLst>
                  <a:gd name="adj1" fmla="val 9080994"/>
                  <a:gd name="adj2" fmla="val 16188120"/>
                </a:avLst>
              </a:prstGeom>
              <a:solidFill>
                <a:schemeClr val="accent2"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6757638" y="4141506"/>
                <a:ext cx="1980000" cy="198000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7696213" y="4260902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8526550" y="5083677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7696213" y="5928045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6870366" y="5084739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6989217" y="4672321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7280189" y="4379470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8122539" y="4382645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8413567" y="4676492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6970832" y="5490529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7246281" y="5788086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8142409" y="5796576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8423093" y="5490529"/>
                <a:ext cx="102847" cy="9565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0" name="Прямая со стрелкой 79"/>
              <p:cNvCxnSpPr/>
              <p:nvPr/>
            </p:nvCxnSpPr>
            <p:spPr>
              <a:xfrm>
                <a:off x="7675416" y="5078094"/>
                <a:ext cx="549970" cy="583154"/>
              </a:xfrm>
              <a:prstGeom prst="straightConnector1">
                <a:avLst/>
              </a:prstGeom>
              <a:ln w="44450">
                <a:solidFill>
                  <a:schemeClr val="tx1">
                    <a:lumMod val="65000"/>
                    <a:lumOff val="3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 стрелкой 109"/>
              <p:cNvCxnSpPr/>
              <p:nvPr/>
            </p:nvCxnSpPr>
            <p:spPr>
              <a:xfrm flipH="1">
                <a:off x="6985894" y="5099979"/>
                <a:ext cx="850324" cy="462038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068380" y="3615664"/>
              <a:ext cx="501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</a:t>
              </a:r>
              <a:endPara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70679" y="5902540"/>
              <a:ext cx="501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</a:t>
              </a:r>
              <a:endPara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940152" y="4752153"/>
              <a:ext cx="501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</a:t>
              </a:r>
              <a:endPara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248380" y="4751091"/>
              <a:ext cx="501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ru-RU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endPara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" name="Дуга 1"/>
            <p:cNvSpPr/>
            <p:nvPr/>
          </p:nvSpPr>
          <p:spPr>
            <a:xfrm rot="13580097">
              <a:off x="6031289" y="4193593"/>
              <a:ext cx="1533558" cy="1569425"/>
            </a:xfrm>
            <a:prstGeom prst="arc">
              <a:avLst>
                <a:gd name="adj1" fmla="val 16179727"/>
                <a:gd name="adj2" fmla="val 21342684"/>
              </a:avLst>
            </a:prstGeom>
            <a:ln w="41275">
              <a:solidFill>
                <a:srgbClr val="94949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1" name="Прямая соединительная линия 80"/>
          <p:cNvCxnSpPr/>
          <p:nvPr/>
        </p:nvCxnSpPr>
        <p:spPr>
          <a:xfrm>
            <a:off x="910770" y="6469492"/>
            <a:ext cx="4984484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Овал 87"/>
          <p:cNvSpPr/>
          <p:nvPr/>
        </p:nvSpPr>
        <p:spPr>
          <a:xfrm>
            <a:off x="5129308" y="4283513"/>
            <a:ext cx="382354" cy="382354"/>
          </a:xfrm>
          <a:prstGeom prst="ellipse">
            <a:avLst/>
          </a:prstGeom>
          <a:gradFill>
            <a:gsLst>
              <a:gs pos="0">
                <a:schemeClr val="accent2"/>
              </a:gs>
              <a:gs pos="49000">
                <a:schemeClr val="accent2"/>
              </a:gs>
              <a:gs pos="50000">
                <a:schemeClr val="accent1"/>
              </a:gs>
              <a:gs pos="100000">
                <a:schemeClr val="accent1"/>
              </a:gs>
            </a:gsLst>
            <a:lin ang="16200000" scaled="0"/>
          </a:grad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Прямоугольник 88"/>
          <p:cNvSpPr/>
          <p:nvPr/>
        </p:nvSpPr>
        <p:spPr>
          <a:xfrm rot="17700000">
            <a:off x="5245386" y="3631042"/>
            <a:ext cx="949862" cy="3819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8100" bIns="0" numCol="1" spcCol="1270" anchor="ctr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/>
              <a:t>Выпускная работа</a:t>
            </a:r>
            <a:endParaRPr lang="ru-RU" sz="1500" kern="1200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3319291" y="4610594"/>
            <a:ext cx="391459" cy="820703"/>
            <a:chOff x="958703" y="1392269"/>
            <a:chExt cx="391459" cy="820703"/>
          </a:xfrm>
        </p:grpSpPr>
        <p:sp>
          <p:nvSpPr>
            <p:cNvPr id="70" name="Прямоугольник 69"/>
            <p:cNvSpPr/>
            <p:nvPr/>
          </p:nvSpPr>
          <p:spPr>
            <a:xfrm rot="17700000">
              <a:off x="753606" y="1597366"/>
              <a:ext cx="792128" cy="3819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Прямоугольник 70"/>
            <p:cNvSpPr/>
            <p:nvPr/>
          </p:nvSpPr>
          <p:spPr>
            <a:xfrm rot="17700000">
              <a:off x="763131" y="1625941"/>
              <a:ext cx="792128" cy="381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38100" bIns="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Договор</a:t>
              </a:r>
              <a:endParaRPr lang="ru-RU" sz="1500" kern="1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719142" y="4837520"/>
            <a:ext cx="547070" cy="1573625"/>
            <a:chOff x="793567" y="1355658"/>
            <a:chExt cx="547070" cy="1573625"/>
          </a:xfrm>
        </p:grpSpPr>
        <p:sp>
          <p:nvSpPr>
            <p:cNvPr id="74" name="Прямоугольник 73"/>
            <p:cNvSpPr/>
            <p:nvPr/>
          </p:nvSpPr>
          <p:spPr>
            <a:xfrm rot="17700000">
              <a:off x="753606" y="1597366"/>
              <a:ext cx="792128" cy="3819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Прямоугольник 74"/>
            <p:cNvSpPr/>
            <p:nvPr/>
          </p:nvSpPr>
          <p:spPr>
            <a:xfrm rot="17700000">
              <a:off x="197721" y="1951504"/>
              <a:ext cx="1573625" cy="381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38100" bIns="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Производственная практика</a:t>
              </a:r>
              <a:endParaRPr lang="ru-RU" sz="1500" kern="1200" dirty="0"/>
            </a:p>
          </p:txBody>
        </p:sp>
      </p:grpSp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5184"/>
            <a:ext cx="906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Прямоугольник 90"/>
          <p:cNvSpPr/>
          <p:nvPr/>
        </p:nvSpPr>
        <p:spPr>
          <a:xfrm>
            <a:off x="3070132" y="80205"/>
            <a:ext cx="5959460" cy="756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 smtClean="0">
                <a:solidFill>
                  <a:srgbClr val="8C0233"/>
                </a:solidFill>
                <a:latin typeface="+mj-lt"/>
              </a:rPr>
              <a:t>Процедура дуального образования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15173" y="6568882"/>
            <a:ext cx="192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D33929-8675-4666-8B27-45FDB48165F0}" type="slidenum"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5321599" y="4666173"/>
            <a:ext cx="0" cy="1808061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069526" y="6418641"/>
            <a:ext cx="50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663950" y="6027747"/>
            <a:ext cx="129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Станочник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664422" y="6040853"/>
            <a:ext cx="129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576189" y="6027747"/>
            <a:ext cx="129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соседними углами 6"/>
          <p:cNvSpPr/>
          <p:nvPr/>
        </p:nvSpPr>
        <p:spPr>
          <a:xfrm rot="16200000" flipV="1">
            <a:off x="4082217" y="-3079223"/>
            <a:ext cx="720080" cy="8900445"/>
          </a:xfrm>
          <a:prstGeom prst="round2Same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vert270" lIns="180000" tIns="0" rIns="144000" bIns="252000" rtlCol="0" anchor="ctr"/>
          <a:lstStyle/>
          <a:p>
            <a:pPr lvl="0">
              <a:lnSpc>
                <a:spcPts val="2800"/>
              </a:lnSpc>
            </a:pPr>
            <a:r>
              <a:rPr lang="ru-RU" sz="32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Задачи</a:t>
            </a:r>
            <a:r>
              <a:rPr lang="ru-RU" sz="2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многофункционального центра </a:t>
            </a:r>
            <a:r>
              <a:rPr lang="ru-RU" sz="24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прикладных </a:t>
            </a:r>
            <a:r>
              <a:rPr lang="ru-RU" sz="2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квалификаций: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2906" y="1954716"/>
            <a:ext cx="8638188" cy="708124"/>
            <a:chOff x="0" y="148"/>
            <a:chExt cx="8638188" cy="70812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148"/>
              <a:ext cx="8638188" cy="708124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4568" y="34716"/>
              <a:ext cx="8569052" cy="63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/>
                <a:t>Обеспечение потребности предприятий аэрокосмического кластера высококвалифицированными рабочими</a:t>
              </a:r>
              <a:endParaRPr lang="ru-RU" sz="2000" b="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2906" y="2686364"/>
            <a:ext cx="8638188" cy="708124"/>
            <a:chOff x="0" y="722560"/>
            <a:chExt cx="8638188" cy="70812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722560"/>
              <a:ext cx="8638188" cy="708124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6"/>
            <p:cNvSpPr/>
            <p:nvPr/>
          </p:nvSpPr>
          <p:spPr>
            <a:xfrm>
              <a:off x="34568" y="757128"/>
              <a:ext cx="8569052" cy="63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/>
                <a:t>Профориентационная работа среди школьников и студентов</a:t>
              </a:r>
              <a:endParaRPr lang="ru-RU" sz="2000" b="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2906" y="3427248"/>
            <a:ext cx="8638188" cy="708124"/>
            <a:chOff x="0" y="1444972"/>
            <a:chExt cx="8638188" cy="70812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444972"/>
              <a:ext cx="8638188" cy="708124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8"/>
            <p:cNvSpPr/>
            <p:nvPr/>
          </p:nvSpPr>
          <p:spPr>
            <a:xfrm>
              <a:off x="34568" y="1479540"/>
              <a:ext cx="8569052" cy="63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/>
                <a:t>Повышение квалификации и стажировки преподавателей и мастеров производственного обучения</a:t>
              </a:r>
              <a:endParaRPr lang="ru-RU" sz="2000" b="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2906" y="4168131"/>
            <a:ext cx="8638188" cy="708124"/>
            <a:chOff x="0" y="2167383"/>
            <a:chExt cx="8638188" cy="70812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2167383"/>
              <a:ext cx="8638188" cy="708124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10"/>
            <p:cNvSpPr/>
            <p:nvPr/>
          </p:nvSpPr>
          <p:spPr>
            <a:xfrm>
              <a:off x="34568" y="2201951"/>
              <a:ext cx="8569052" cy="63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/>
                <a:t>Обучение студентов филиала СГАУ</a:t>
              </a:r>
              <a:endParaRPr lang="ru-RU" sz="2000" b="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2906" y="4899779"/>
            <a:ext cx="8638188" cy="708124"/>
            <a:chOff x="0" y="2889795"/>
            <a:chExt cx="8638188" cy="70812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2889795"/>
              <a:ext cx="8638188" cy="708124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12"/>
            <p:cNvSpPr/>
            <p:nvPr/>
          </p:nvSpPr>
          <p:spPr>
            <a:xfrm>
              <a:off x="34568" y="2924363"/>
              <a:ext cx="8569052" cy="63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/>
                <a:t>Организация практики студентов техникумов, колледжей и университетов</a:t>
              </a:r>
              <a:endParaRPr lang="ru-RU" sz="2000" b="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2906" y="5640952"/>
            <a:ext cx="8638188" cy="708124"/>
            <a:chOff x="0" y="3612207"/>
            <a:chExt cx="8638188" cy="70812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3612207"/>
              <a:ext cx="8638188" cy="708124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14"/>
            <p:cNvSpPr/>
            <p:nvPr/>
          </p:nvSpPr>
          <p:spPr>
            <a:xfrm>
              <a:off x="34568" y="3646775"/>
              <a:ext cx="8569052" cy="63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/>
                <a:t>Обучение наставников и руководителей практики от Предприятия</a:t>
              </a:r>
              <a:endParaRPr lang="ru-RU" sz="2000" b="0" kern="1200" dirty="0"/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184"/>
            <a:ext cx="906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3070132" y="80205"/>
            <a:ext cx="5959460" cy="756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 smtClean="0">
                <a:solidFill>
                  <a:srgbClr val="8C0233"/>
                </a:solidFill>
                <a:latin typeface="+mj-lt"/>
              </a:rPr>
              <a:t>Создание МЦПК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15173" y="6568882"/>
            <a:ext cx="192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D33929-8675-4666-8B27-45FDB48165F0}" type="slidenum"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6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589" y="836712"/>
            <a:ext cx="4572000" cy="6021311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-1"/>
            <a:ext cx="1152128" cy="948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03994" y="1915205"/>
            <a:ext cx="4122270" cy="1025012"/>
            <a:chOff x="303994" y="1790980"/>
            <a:chExt cx="4122270" cy="1025012"/>
          </a:xfrm>
        </p:grpSpPr>
        <p:sp>
          <p:nvSpPr>
            <p:cNvPr id="20" name="Скругленный прямоугольник 7"/>
            <p:cNvSpPr/>
            <p:nvPr/>
          </p:nvSpPr>
          <p:spPr>
            <a:xfrm>
              <a:off x="303994" y="1790980"/>
              <a:ext cx="3055560" cy="1025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у</a:t>
              </a:r>
              <a:r>
                <a:rPr lang="ru-RU" sz="2400" kern="1200" dirty="0" smtClean="0"/>
                <a:t>чебно-производственное оборудование</a:t>
              </a:r>
              <a:endParaRPr lang="ru-RU" sz="2400" kern="12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360546" y="1790980"/>
              <a:ext cx="1065718" cy="101756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3" name="Picture 4" descr="D:\Значки\Станок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570" y="1944534"/>
              <a:ext cx="743670" cy="70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301224" y="3014854"/>
            <a:ext cx="4125038" cy="1017563"/>
            <a:chOff x="301224" y="2890629"/>
            <a:chExt cx="4125038" cy="101756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360544" y="2890629"/>
              <a:ext cx="1065718" cy="101756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10"/>
            <p:cNvSpPr/>
            <p:nvPr/>
          </p:nvSpPr>
          <p:spPr>
            <a:xfrm>
              <a:off x="301224" y="2890629"/>
              <a:ext cx="3055561" cy="1016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п</a:t>
              </a:r>
              <a:r>
                <a:rPr lang="ru-RU" sz="2400" kern="1200" dirty="0" smtClean="0"/>
                <a:t>едагогические кадры</a:t>
              </a:r>
              <a:endParaRPr lang="ru-RU" sz="2400" kern="1200" dirty="0"/>
            </a:p>
          </p:txBody>
        </p:sp>
        <p:pic>
          <p:nvPicPr>
            <p:cNvPr id="25" name="Picture 6" descr="D:\Значки\Учитель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760" y="3052313"/>
              <a:ext cx="763595" cy="76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91829" y="5211025"/>
            <a:ext cx="4134435" cy="1017563"/>
            <a:chOff x="291829" y="5086800"/>
            <a:chExt cx="4134435" cy="1017563"/>
          </a:xfrm>
        </p:grpSpPr>
        <p:sp>
          <p:nvSpPr>
            <p:cNvPr id="22" name="Скругленный прямоугольник 4"/>
            <p:cNvSpPr/>
            <p:nvPr/>
          </p:nvSpPr>
          <p:spPr>
            <a:xfrm>
              <a:off x="291829" y="5086800"/>
              <a:ext cx="3055559" cy="1017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п</a:t>
              </a:r>
              <a:r>
                <a:rPr lang="ru-RU" sz="2400" kern="1200" dirty="0" smtClean="0"/>
                <a:t>лощади</a:t>
              </a:r>
              <a:endParaRPr lang="ru-RU" sz="2400" kern="12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360546" y="5086800"/>
              <a:ext cx="1065718" cy="101756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821" y="5141157"/>
              <a:ext cx="908847" cy="90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666885" y="5199700"/>
              <a:ext cx="426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S</a:t>
              </a:r>
              <a:endParaRPr lang="ru-RU" sz="4000" b="1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716840" y="1915205"/>
            <a:ext cx="4132428" cy="1019383"/>
            <a:chOff x="4716840" y="1790980"/>
            <a:chExt cx="4132428" cy="1019383"/>
          </a:xfrm>
        </p:grpSpPr>
        <p:sp>
          <p:nvSpPr>
            <p:cNvPr id="26" name="Скругленный прямоугольник 4"/>
            <p:cNvSpPr/>
            <p:nvPr/>
          </p:nvSpPr>
          <p:spPr>
            <a:xfrm>
              <a:off x="5793709" y="1790980"/>
              <a:ext cx="3055559" cy="1019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4400" bIns="10287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э</a:t>
              </a:r>
              <a:r>
                <a:rPr lang="ru-RU" sz="2400" dirty="0" smtClean="0"/>
                <a:t>кспозиции </a:t>
              </a:r>
              <a:r>
                <a:rPr lang="ru-RU" sz="2400" dirty="0"/>
                <a:t>интерактивного музея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716840" y="1792800"/>
              <a:ext cx="1065718" cy="101756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0" name="Picture 2" descr="D:\Значки\Логотипы колледжей\Museum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084" y="1945272"/>
              <a:ext cx="691230" cy="656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4716838" y="3007404"/>
            <a:ext cx="4136975" cy="1025013"/>
            <a:chOff x="4716838" y="2883179"/>
            <a:chExt cx="4136975" cy="1025013"/>
          </a:xfrm>
        </p:grpSpPr>
        <p:sp>
          <p:nvSpPr>
            <p:cNvPr id="28" name="Скругленный прямоугольник 7"/>
            <p:cNvSpPr/>
            <p:nvPr/>
          </p:nvSpPr>
          <p:spPr>
            <a:xfrm>
              <a:off x="5798253" y="2883179"/>
              <a:ext cx="3055560" cy="1025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0" rIns="104400" bIns="0" numCol="1" spcCol="1270" anchor="ctr" anchorCtr="0">
              <a:noAutofit/>
            </a:bodyPr>
            <a:lstStyle/>
            <a:p>
              <a:pPr lvl="0"/>
              <a:r>
                <a:rPr lang="ru-RU" sz="2400" dirty="0"/>
                <a:t>оплата труда специалистов </a:t>
              </a:r>
              <a:endParaRPr lang="ru-RU" sz="2400" dirty="0" smtClean="0"/>
            </a:p>
            <a:p>
              <a:pPr lvl="0"/>
              <a:r>
                <a:rPr lang="ru-RU" sz="2400" dirty="0" smtClean="0"/>
                <a:t>ОАО «КУЗНЕЦОВ»</a:t>
              </a:r>
              <a:endParaRPr lang="ru-RU" sz="2400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716838" y="2889458"/>
              <a:ext cx="1065718" cy="101756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913" y="3053539"/>
              <a:ext cx="689399" cy="68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91803" y="4112345"/>
            <a:ext cx="4134461" cy="1017564"/>
            <a:chOff x="291803" y="3988120"/>
            <a:chExt cx="4134461" cy="10175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60546" y="3988120"/>
              <a:ext cx="1065718" cy="101756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13"/>
            <p:cNvSpPr/>
            <p:nvPr/>
          </p:nvSpPr>
          <p:spPr>
            <a:xfrm>
              <a:off x="291803" y="3988120"/>
              <a:ext cx="3055559" cy="1017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р</a:t>
              </a:r>
              <a:r>
                <a:rPr lang="ru-RU" sz="2400" kern="1200" dirty="0" smtClean="0"/>
                <a:t>азработанные программы </a:t>
              </a:r>
              <a:endParaRPr lang="ru-RU" sz="2400" kern="1200" dirty="0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86" y="4118916"/>
              <a:ext cx="777070" cy="77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Прямоугольник с двумя скругленными соседними углами 32"/>
          <p:cNvSpPr/>
          <p:nvPr/>
        </p:nvSpPr>
        <p:spPr>
          <a:xfrm rot="16200000">
            <a:off x="2045803" y="-704916"/>
            <a:ext cx="772296" cy="4287600"/>
          </a:xfrm>
          <a:prstGeom prst="round2Same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vert" lIns="0" tIns="46800" rIns="46800" rtlCol="0" anchor="ctr"/>
          <a:lstStyle/>
          <a:p>
            <a:pPr lvl="0" algn="ctr">
              <a:lnSpc>
                <a:spcPts val="2500"/>
              </a:lnSpc>
            </a:pPr>
            <a:r>
              <a:rPr lang="ru-RU" sz="2800" dirty="0">
                <a:solidFill>
                  <a:schemeClr val="bg1"/>
                </a:solidFill>
              </a:rPr>
              <a:t>Региональная система </a:t>
            </a:r>
            <a:r>
              <a:rPr lang="ru-RU" sz="2800" dirty="0" smtClean="0">
                <a:solidFill>
                  <a:schemeClr val="bg1"/>
                </a:solidFill>
              </a:rPr>
              <a:t>образования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 rot="5400000">
            <a:off x="6334564" y="-705062"/>
            <a:ext cx="772297" cy="4287900"/>
          </a:xfrm>
          <a:prstGeom prst="round2SameRect">
            <a:avLst/>
          </a:prstGeom>
          <a:solidFill>
            <a:schemeClr val="accent3">
              <a:alpha val="61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ОАО «КУЗНЕЦОВ»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5184"/>
            <a:ext cx="906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3070132" y="80205"/>
            <a:ext cx="5959460" cy="756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 smtClean="0">
                <a:solidFill>
                  <a:srgbClr val="8C0233"/>
                </a:solidFill>
                <a:latin typeface="+mj-lt"/>
              </a:rPr>
              <a:t>Ресурсы участников проекта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15173" y="6568882"/>
            <a:ext cx="192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D33929-8675-4666-8B27-45FDB48165F0}" type="slidenum"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0" y="1027113"/>
            <a:ext cx="9144000" cy="5351462"/>
            <a:chOff x="0" y="948158"/>
            <a:chExt cx="9144000" cy="535133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5794675"/>
              <a:ext cx="9144000" cy="504813"/>
            </a:xfrm>
            <a:prstGeom prst="rect">
              <a:avLst/>
            </a:prstGeom>
            <a:solidFill>
              <a:schemeClr val="accent1">
                <a:alpha val="61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dirty="0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511175" y="948158"/>
              <a:ext cx="3773488" cy="4854455"/>
            </a:xfrm>
            <a:prstGeom prst="triangl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l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effectLst/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Прямоугольник 21"/>
          <p:cNvSpPr/>
          <p:nvPr/>
        </p:nvSpPr>
        <p:spPr>
          <a:xfrm>
            <a:off x="692150" y="947738"/>
            <a:ext cx="3484563" cy="15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9750" y="2465388"/>
            <a:ext cx="3484563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1175" y="3468688"/>
            <a:ext cx="3484563" cy="1014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408238" y="4816475"/>
            <a:ext cx="6494462" cy="693738"/>
            <a:chOff x="2570685" y="2025225"/>
            <a:chExt cx="2203444" cy="135015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70685" y="2025225"/>
              <a:ext cx="2203444" cy="135015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570685" y="2090107"/>
              <a:ext cx="2201828" cy="12203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Повышение качества обучения студентов</a:t>
              </a:r>
            </a:p>
          </p:txBody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2408238" y="3789363"/>
            <a:ext cx="6494462" cy="693737"/>
            <a:chOff x="2570685" y="2025225"/>
            <a:chExt cx="2203444" cy="135015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70685" y="2025225"/>
              <a:ext cx="2203444" cy="135015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2570685" y="2090105"/>
              <a:ext cx="2201828" cy="122038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Адаптация выпускников к производству предприятия</a:t>
              </a:r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2411413" y="2774950"/>
            <a:ext cx="6492875" cy="693738"/>
            <a:chOff x="2570685" y="2025225"/>
            <a:chExt cx="2203444" cy="135015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70685" y="2025225"/>
              <a:ext cx="2203444" cy="135015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570685" y="2090107"/>
              <a:ext cx="2201828" cy="12203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Квалифицированные кадры для региона</a:t>
              </a:r>
            </a:p>
          </p:txBody>
        </p:sp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2403475" y="1770063"/>
            <a:ext cx="6492875" cy="695325"/>
            <a:chOff x="2570685" y="2025225"/>
            <a:chExt cx="2203444" cy="135015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70685" y="2025225"/>
              <a:ext cx="2203444" cy="135015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2570685" y="2089957"/>
              <a:ext cx="2201828" cy="12206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Инвестиционная привлекательность Самарского региона</a:t>
              </a:r>
            </a:p>
          </p:txBody>
        </p:sp>
      </p:grp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5783263"/>
            <a:ext cx="5680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600" i="1">
                <a:solidFill>
                  <a:schemeClr val="bg1"/>
                </a:solidFill>
                <a:latin typeface="Calibri" pitchFamily="34" charset="0"/>
              </a:rPr>
              <a:t>«… кадры решают всё»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389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3"/>
            <a:ext cx="906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070225" y="80963"/>
            <a:ext cx="5959475" cy="755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C0233"/>
                </a:solidFill>
                <a:latin typeface="+mj-lt"/>
              </a:rPr>
              <a:t>Заключение</a:t>
            </a:r>
          </a:p>
        </p:txBody>
      </p:sp>
      <p:sp>
        <p:nvSpPr>
          <p:cNvPr id="38924" name="TextBox 33"/>
          <p:cNvSpPr txBox="1">
            <a:spLocks noChangeArrowheads="1"/>
          </p:cNvSpPr>
          <p:nvPr/>
        </p:nvSpPr>
        <p:spPr bwMode="auto">
          <a:xfrm>
            <a:off x="7215188" y="6569075"/>
            <a:ext cx="1928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77EC9F90-9811-44E4-B3A3-42D3E9E0535A}" type="slidenum"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endParaRPr lang="ru-RU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9" grpId="0" animBg="1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627</Words>
  <Application>Microsoft Office PowerPoint</Application>
  <PresentationFormat>Экран (4:3)</PresentationFormat>
  <Paragraphs>137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Николай  Дмитриевич  Кузнецов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Н.Д. Кузнецов (фото и цитата)</dc:title>
  <dc:creator>krasnova_ta</dc:creator>
  <cp:lastModifiedBy>stu15</cp:lastModifiedBy>
  <cp:revision>552</cp:revision>
  <dcterms:created xsi:type="dcterms:W3CDTF">2015-08-28T05:43:37Z</dcterms:created>
  <dcterms:modified xsi:type="dcterms:W3CDTF">2016-12-19T06:55:33Z</dcterms:modified>
</cp:coreProperties>
</file>