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12"/>
  </p:notesMasterIdLst>
  <p:sldIdLst>
    <p:sldId id="256" r:id="rId2"/>
    <p:sldId id="267" r:id="rId3"/>
    <p:sldId id="273" r:id="rId4"/>
    <p:sldId id="261" r:id="rId5"/>
    <p:sldId id="288" r:id="rId6"/>
    <p:sldId id="291" r:id="rId7"/>
    <p:sldId id="289" r:id="rId8"/>
    <p:sldId id="292" r:id="rId9"/>
    <p:sldId id="290" r:id="rId10"/>
    <p:sldId id="260" r:id="rId11"/>
  </p:sldIdLst>
  <p:sldSz cx="9144000" cy="5143500" type="screen16x9"/>
  <p:notesSz cx="6858000" cy="9144000"/>
  <p:embeddedFontLst>
    <p:embeddedFont>
      <p:font typeface="Montserrat" panose="020B0604020202020204" charset="0"/>
      <p:regular r:id="rId13"/>
      <p:bold r:id="rId14"/>
    </p:embeddedFont>
    <p:embeddedFont>
      <p:font typeface="Karla" panose="020B0604020202020204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D808C"/>
    <a:srgbClr val="8BC3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5E8118-B66C-46E2-8E28-1AB6ABD67D1A}">
  <a:tblStyle styleId="{075E8118-B66C-46E2-8E28-1AB6ABD67D1A}" styleName="Table_0">
    <a:wholeTbl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4" d="100"/>
          <a:sy n="144" d="100"/>
        </p:scale>
        <p:origin x="654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Shape 3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095558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451242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181378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871005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097950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>
            <a:off x="218925" y="-9675"/>
            <a:ext cx="5276875" cy="5167075"/>
          </a:xfrm>
          <a:custGeom>
            <a:avLst/>
            <a:gdLst/>
            <a:ahLst/>
            <a:cxnLst/>
            <a:rect l="0" t="0" r="0" b="0"/>
            <a:pathLst>
              <a:path w="211075" h="206683" extrusionOk="0">
                <a:moveTo>
                  <a:pt x="387" y="0"/>
                </a:moveTo>
                <a:lnTo>
                  <a:pt x="0" y="206683"/>
                </a:lnTo>
                <a:lnTo>
                  <a:pt x="211075" y="206545"/>
                </a:lnTo>
                <a:lnTo>
                  <a:pt x="155812" y="30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10" name="Shape 10"/>
          <p:cNvSpPr/>
          <p:nvPr/>
        </p:nvSpPr>
        <p:spPr>
          <a:xfrm>
            <a:off x="-9675" y="-9675"/>
            <a:ext cx="5276875" cy="5167075"/>
          </a:xfrm>
          <a:custGeom>
            <a:avLst/>
            <a:gdLst/>
            <a:ahLst/>
            <a:cxnLst/>
            <a:rect l="0" t="0" r="0" b="0"/>
            <a:pathLst>
              <a:path w="211075" h="206683" extrusionOk="0">
                <a:moveTo>
                  <a:pt x="387" y="0"/>
                </a:moveTo>
                <a:lnTo>
                  <a:pt x="0" y="206683"/>
                </a:lnTo>
                <a:lnTo>
                  <a:pt x="211075" y="206545"/>
                </a:lnTo>
                <a:lnTo>
                  <a:pt x="155812" y="30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648300" y="3404550"/>
            <a:ext cx="3530700" cy="11819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3000"/>
            </a:lvl1pPr>
            <a:lvl2pPr lvl="1">
              <a:spcBef>
                <a:spcPts val="0"/>
              </a:spcBef>
              <a:buSzPct val="100000"/>
              <a:defRPr sz="3000"/>
            </a:lvl2pPr>
            <a:lvl3pPr lvl="2">
              <a:spcBef>
                <a:spcPts val="0"/>
              </a:spcBef>
              <a:buSzPct val="100000"/>
              <a:defRPr sz="3000"/>
            </a:lvl3pPr>
            <a:lvl4pPr lvl="3">
              <a:spcBef>
                <a:spcPts val="0"/>
              </a:spcBef>
              <a:buSzPct val="100000"/>
              <a:defRPr sz="3000"/>
            </a:lvl4pPr>
            <a:lvl5pPr lvl="4">
              <a:spcBef>
                <a:spcPts val="0"/>
              </a:spcBef>
              <a:buSzPct val="100000"/>
              <a:defRPr sz="3000"/>
            </a:lvl5pPr>
            <a:lvl6pPr lvl="5">
              <a:spcBef>
                <a:spcPts val="0"/>
              </a:spcBef>
              <a:buSzPct val="100000"/>
              <a:defRPr sz="3000"/>
            </a:lvl6pPr>
            <a:lvl7pPr lvl="6">
              <a:spcBef>
                <a:spcPts val="0"/>
              </a:spcBef>
              <a:buSzPct val="100000"/>
              <a:defRPr sz="3000"/>
            </a:lvl7pPr>
            <a:lvl8pPr lvl="7">
              <a:spcBef>
                <a:spcPts val="0"/>
              </a:spcBef>
              <a:buSzPct val="100000"/>
              <a:defRPr sz="3000"/>
            </a:lvl8pPr>
            <a:lvl9pPr lvl="8">
              <a:spcBef>
                <a:spcPts val="0"/>
              </a:spcBef>
              <a:buSzPct val="100000"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+ big imag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/>
          <p:nvPr/>
        </p:nvSpPr>
        <p:spPr>
          <a:xfrm>
            <a:off x="209250" y="-9675"/>
            <a:ext cx="3076750" cy="5167075"/>
          </a:xfrm>
          <a:custGeom>
            <a:avLst/>
            <a:gdLst/>
            <a:ahLst/>
            <a:cxnLst/>
            <a:rect l="0" t="0" r="0" b="0"/>
            <a:pathLst>
              <a:path w="123070" h="206683" extrusionOk="0">
                <a:moveTo>
                  <a:pt x="0" y="0"/>
                </a:moveTo>
                <a:lnTo>
                  <a:pt x="0" y="206683"/>
                </a:lnTo>
                <a:lnTo>
                  <a:pt x="123070" y="206545"/>
                </a:lnTo>
                <a:lnTo>
                  <a:pt x="67807" y="30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24" name="Shape 24"/>
          <p:cNvSpPr/>
          <p:nvPr/>
        </p:nvSpPr>
        <p:spPr>
          <a:xfrm>
            <a:off x="-19350" y="-9675"/>
            <a:ext cx="3076750" cy="5167075"/>
          </a:xfrm>
          <a:custGeom>
            <a:avLst/>
            <a:gdLst/>
            <a:ahLst/>
            <a:cxnLst/>
            <a:rect l="0" t="0" r="0" b="0"/>
            <a:pathLst>
              <a:path w="123070" h="206683" extrusionOk="0">
                <a:moveTo>
                  <a:pt x="0" y="0"/>
                </a:moveTo>
                <a:lnTo>
                  <a:pt x="0" y="206683"/>
                </a:lnTo>
                <a:lnTo>
                  <a:pt x="123070" y="206545"/>
                </a:lnTo>
                <a:lnTo>
                  <a:pt x="67807" y="30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609704" y="4116875"/>
            <a:ext cx="1609799" cy="4856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/>
          <p:nvPr/>
        </p:nvSpPr>
        <p:spPr>
          <a:xfrm>
            <a:off x="228600" y="-10437"/>
            <a:ext cx="8229314" cy="5164386"/>
          </a:xfrm>
          <a:custGeom>
            <a:avLst/>
            <a:gdLst/>
            <a:ahLst/>
            <a:cxnLst/>
            <a:rect l="0" t="0" r="0" b="0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28" name="Shape 28"/>
          <p:cNvSpPr/>
          <p:nvPr/>
        </p:nvSpPr>
        <p:spPr>
          <a:xfrm>
            <a:off x="0" y="-10437"/>
            <a:ext cx="8229314" cy="5164386"/>
          </a:xfrm>
          <a:custGeom>
            <a:avLst/>
            <a:gdLst/>
            <a:ahLst/>
            <a:cxnLst/>
            <a:rect l="0" t="0" r="0" b="0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9" name="Shape 29"/>
          <p:cNvSpPr txBox="1"/>
          <p:nvPr/>
        </p:nvSpPr>
        <p:spPr>
          <a:xfrm>
            <a:off x="799645" y="1612074"/>
            <a:ext cx="1957200" cy="653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7200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rPr>
              <a:t>“</a:t>
            </a:r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838250" y="2419350"/>
            <a:ext cx="5324100" cy="2255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buFont typeface="Montserrat"/>
              <a:defRPr sz="24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buSzPct val="100000"/>
              <a:buFont typeface="Montserrat"/>
              <a:defRPr sz="2400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buSzPct val="100000"/>
              <a:buFont typeface="Montserrat"/>
              <a:defRPr sz="2400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buSzPct val="100000"/>
              <a:buFont typeface="Montserrat"/>
              <a:defRPr sz="2400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buSzPct val="100000"/>
              <a:buFont typeface="Montserrat"/>
              <a:defRPr sz="2400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buSzPct val="100000"/>
              <a:buFont typeface="Montserrat"/>
              <a:defRPr sz="2400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buSzPct val="100000"/>
              <a:buFont typeface="Montserrat"/>
              <a:defRPr sz="2400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buSzPct val="100000"/>
              <a:buFont typeface="Montserrat"/>
              <a:defRPr sz="2400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buSzPct val="100000"/>
              <a:buFont typeface="Montserrat"/>
              <a:defRPr sz="24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/>
        </p:nvSpPr>
        <p:spPr>
          <a:xfrm>
            <a:off x="228600" y="-10437"/>
            <a:ext cx="8229314" cy="5164386"/>
          </a:xfrm>
          <a:custGeom>
            <a:avLst/>
            <a:gdLst/>
            <a:ahLst/>
            <a:cxnLst/>
            <a:rect l="0" t="0" r="0" b="0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33" name="Shape 33"/>
          <p:cNvSpPr/>
          <p:nvPr/>
        </p:nvSpPr>
        <p:spPr>
          <a:xfrm>
            <a:off x="0" y="-10437"/>
            <a:ext cx="8229314" cy="5164386"/>
          </a:xfrm>
          <a:custGeom>
            <a:avLst/>
            <a:gdLst/>
            <a:ahLst/>
            <a:cxnLst/>
            <a:rect l="0" t="0" r="0" b="0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838350" y="1807900"/>
            <a:ext cx="5324100" cy="4856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838250" y="2419350"/>
            <a:ext cx="5324100" cy="2255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BC34A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57200" y="1884100"/>
            <a:ext cx="5185199" cy="474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rgbClr val="B7B7B7"/>
              </a:buClr>
              <a:buSzPct val="100000"/>
              <a:buFont typeface="Montserrat"/>
              <a:buNone/>
              <a:defRPr sz="1200" b="1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buClr>
                <a:srgbClr val="B7B7B7"/>
              </a:buClr>
              <a:buSzPct val="100000"/>
              <a:buFont typeface="Montserrat"/>
              <a:buNone/>
              <a:defRPr sz="1200" b="1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buClr>
                <a:srgbClr val="B7B7B7"/>
              </a:buClr>
              <a:buSzPct val="100000"/>
              <a:buFont typeface="Montserrat"/>
              <a:buNone/>
              <a:defRPr sz="1200" b="1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buClr>
                <a:srgbClr val="B7B7B7"/>
              </a:buClr>
              <a:buSzPct val="100000"/>
              <a:buFont typeface="Montserrat"/>
              <a:buNone/>
              <a:defRPr sz="1200" b="1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buClr>
                <a:srgbClr val="B7B7B7"/>
              </a:buClr>
              <a:buSzPct val="100000"/>
              <a:buFont typeface="Montserrat"/>
              <a:buNone/>
              <a:defRPr sz="1200" b="1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buClr>
                <a:srgbClr val="B7B7B7"/>
              </a:buClr>
              <a:buSzPct val="100000"/>
              <a:buFont typeface="Montserrat"/>
              <a:buNone/>
              <a:defRPr sz="1200" b="1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buClr>
                <a:srgbClr val="B7B7B7"/>
              </a:buClr>
              <a:buSzPct val="100000"/>
              <a:buFont typeface="Montserrat"/>
              <a:buNone/>
              <a:defRPr sz="1200" b="1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buClr>
                <a:srgbClr val="B7B7B7"/>
              </a:buClr>
              <a:buSzPct val="100000"/>
              <a:buFont typeface="Montserrat"/>
              <a:buNone/>
              <a:defRPr sz="1200" b="1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buClr>
                <a:srgbClr val="B7B7B7"/>
              </a:buClr>
              <a:buSzPct val="100000"/>
              <a:buFont typeface="Montserrat"/>
              <a:buNone/>
              <a:defRPr sz="1200" b="1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57200" y="2495550"/>
            <a:ext cx="5185199" cy="2255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999999"/>
              </a:buClr>
              <a:buSzPct val="100000"/>
              <a:buFont typeface="Karla"/>
              <a:buChar char="▸"/>
              <a:defRPr sz="1600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1pPr>
            <a:lvl2pPr lvl="1">
              <a:spcBef>
                <a:spcPts val="480"/>
              </a:spcBef>
              <a:buClr>
                <a:srgbClr val="999999"/>
              </a:buClr>
              <a:buSzPct val="100000"/>
              <a:buFont typeface="Karla"/>
              <a:buChar char="▹"/>
              <a:defRPr sz="1600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2pPr>
            <a:lvl3pPr lvl="2">
              <a:spcBef>
                <a:spcPts val="480"/>
              </a:spcBef>
              <a:buClr>
                <a:srgbClr val="999999"/>
              </a:buClr>
              <a:buSzPct val="100000"/>
              <a:buFont typeface="Karla"/>
              <a:buChar char="▹"/>
              <a:defRPr sz="1600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3pPr>
            <a:lvl4pPr lvl="3">
              <a:spcBef>
                <a:spcPts val="360"/>
              </a:spcBef>
              <a:buClr>
                <a:srgbClr val="999999"/>
              </a:buClr>
              <a:buSzPct val="100000"/>
              <a:buFont typeface="Karla"/>
              <a:defRPr sz="1600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4pPr>
            <a:lvl5pPr lvl="4">
              <a:spcBef>
                <a:spcPts val="360"/>
              </a:spcBef>
              <a:buClr>
                <a:srgbClr val="999999"/>
              </a:buClr>
              <a:buSzPct val="100000"/>
              <a:buFont typeface="Karla"/>
              <a:defRPr sz="1600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5pPr>
            <a:lvl6pPr lvl="5">
              <a:spcBef>
                <a:spcPts val="360"/>
              </a:spcBef>
              <a:buClr>
                <a:srgbClr val="999999"/>
              </a:buClr>
              <a:buSzPct val="100000"/>
              <a:buFont typeface="Karla"/>
              <a:defRPr sz="1600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6pPr>
            <a:lvl7pPr lvl="6">
              <a:spcBef>
                <a:spcPts val="360"/>
              </a:spcBef>
              <a:buClr>
                <a:srgbClr val="999999"/>
              </a:buClr>
              <a:buSzPct val="100000"/>
              <a:buFont typeface="Karla"/>
              <a:defRPr sz="1600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7pPr>
            <a:lvl8pPr lvl="7">
              <a:spcBef>
                <a:spcPts val="360"/>
              </a:spcBef>
              <a:buClr>
                <a:srgbClr val="999999"/>
              </a:buClr>
              <a:buSzPct val="100000"/>
              <a:buFont typeface="Karla"/>
              <a:defRPr sz="1600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8pPr>
            <a:lvl9pPr lvl="8">
              <a:spcBef>
                <a:spcPts val="360"/>
              </a:spcBef>
              <a:buClr>
                <a:srgbClr val="999999"/>
              </a:buClr>
              <a:buSzPct val="100000"/>
              <a:buFont typeface="Karla"/>
              <a:defRPr sz="1600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3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D808C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ctrTitle"/>
          </p:nvPr>
        </p:nvSpPr>
        <p:spPr>
          <a:xfrm>
            <a:off x="125896" y="3404550"/>
            <a:ext cx="4260573" cy="1181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-RU" dirty="0" smtClean="0"/>
              <a:t>СИСТЕМА ПОДГОТОВКИ КАДРОВ ПО ТОП-50 НА ОТДЕЛЕНИИ </a:t>
            </a:r>
            <a:r>
              <a:rPr lang="ru-RU" sz="2800" dirty="0" smtClean="0">
                <a:solidFill>
                  <a:srgbClr val="3D808C"/>
                </a:solidFill>
              </a:rPr>
              <a:t>ИНФОРМАЦИОННЫХ ТЕХНОЛОГИЙ</a:t>
            </a:r>
            <a:r>
              <a:rPr lang="en" sz="2800" dirty="0" smtClean="0">
                <a:solidFill>
                  <a:srgbClr val="3D808C"/>
                </a:solidFill>
              </a:rPr>
              <a:t> </a:t>
            </a:r>
            <a:endParaRPr lang="en" sz="2800" dirty="0">
              <a:solidFill>
                <a:srgbClr val="3D808C"/>
              </a:solidFill>
            </a:endParaRPr>
          </a:p>
        </p:txBody>
      </p:sp>
      <p:grpSp>
        <p:nvGrpSpPr>
          <p:cNvPr id="66" name="Shape 66"/>
          <p:cNvGrpSpPr/>
          <p:nvPr/>
        </p:nvGrpSpPr>
        <p:grpSpPr>
          <a:xfrm>
            <a:off x="404813" y="955682"/>
            <a:ext cx="502625" cy="446586"/>
            <a:chOff x="5292575" y="3681900"/>
            <a:chExt cx="420150" cy="373275"/>
          </a:xfrm>
        </p:grpSpPr>
        <p:sp>
          <p:nvSpPr>
            <p:cNvPr id="67" name="Shape 67"/>
            <p:cNvSpPr/>
            <p:nvPr/>
          </p:nvSpPr>
          <p:spPr>
            <a:xfrm>
              <a:off x="5292575" y="3706875"/>
              <a:ext cx="420150" cy="266700"/>
            </a:xfrm>
            <a:custGeom>
              <a:avLst/>
              <a:gdLst/>
              <a:ahLst/>
              <a:cxnLst/>
              <a:rect l="0" t="0" r="0" b="0"/>
              <a:pathLst>
                <a:path w="16806" h="10668" fill="none" extrusionOk="0">
                  <a:moveTo>
                    <a:pt x="16319" y="0"/>
                  </a:move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196" y="73"/>
                  </a:lnTo>
                  <a:lnTo>
                    <a:pt x="123" y="146"/>
                  </a:lnTo>
                  <a:lnTo>
                    <a:pt x="74" y="219"/>
                  </a:lnTo>
                  <a:lnTo>
                    <a:pt x="25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10181"/>
                  </a:lnTo>
                  <a:lnTo>
                    <a:pt x="1" y="10181"/>
                  </a:lnTo>
                  <a:lnTo>
                    <a:pt x="1" y="10278"/>
                  </a:lnTo>
                  <a:lnTo>
                    <a:pt x="25" y="10375"/>
                  </a:lnTo>
                  <a:lnTo>
                    <a:pt x="74" y="10448"/>
                  </a:lnTo>
                  <a:lnTo>
                    <a:pt x="123" y="10522"/>
                  </a:lnTo>
                  <a:lnTo>
                    <a:pt x="196" y="10570"/>
                  </a:lnTo>
                  <a:lnTo>
                    <a:pt x="293" y="10619"/>
                  </a:lnTo>
                  <a:lnTo>
                    <a:pt x="390" y="10643"/>
                  </a:lnTo>
                  <a:lnTo>
                    <a:pt x="488" y="10668"/>
                  </a:lnTo>
                  <a:lnTo>
                    <a:pt x="16319" y="10668"/>
                  </a:lnTo>
                  <a:lnTo>
                    <a:pt x="16319" y="10668"/>
                  </a:lnTo>
                  <a:lnTo>
                    <a:pt x="16416" y="10643"/>
                  </a:lnTo>
                  <a:lnTo>
                    <a:pt x="16513" y="10619"/>
                  </a:lnTo>
                  <a:lnTo>
                    <a:pt x="16611" y="10570"/>
                  </a:lnTo>
                  <a:lnTo>
                    <a:pt x="16684" y="10522"/>
                  </a:lnTo>
                  <a:lnTo>
                    <a:pt x="16733" y="10448"/>
                  </a:lnTo>
                  <a:lnTo>
                    <a:pt x="16781" y="10375"/>
                  </a:lnTo>
                  <a:lnTo>
                    <a:pt x="16806" y="10278"/>
                  </a:lnTo>
                  <a:lnTo>
                    <a:pt x="16806" y="10181"/>
                  </a:lnTo>
                  <a:lnTo>
                    <a:pt x="16806" y="487"/>
                  </a:lnTo>
                  <a:lnTo>
                    <a:pt x="16806" y="487"/>
                  </a:lnTo>
                  <a:lnTo>
                    <a:pt x="16806" y="390"/>
                  </a:lnTo>
                  <a:lnTo>
                    <a:pt x="16781" y="292"/>
                  </a:lnTo>
                  <a:lnTo>
                    <a:pt x="16733" y="219"/>
                  </a:lnTo>
                  <a:lnTo>
                    <a:pt x="16684" y="146"/>
                  </a:lnTo>
                  <a:lnTo>
                    <a:pt x="16611" y="73"/>
                  </a:lnTo>
                  <a:lnTo>
                    <a:pt x="16513" y="25"/>
                  </a:lnTo>
                  <a:lnTo>
                    <a:pt x="16416" y="0"/>
                  </a:lnTo>
                  <a:lnTo>
                    <a:pt x="16319" y="0"/>
                  </a:lnTo>
                  <a:lnTo>
                    <a:pt x="16319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8" name="Shape 68"/>
            <p:cNvSpPr/>
            <p:nvPr/>
          </p:nvSpPr>
          <p:spPr>
            <a:xfrm>
              <a:off x="5490475" y="3681900"/>
              <a:ext cx="24375" cy="25000"/>
            </a:xfrm>
            <a:custGeom>
              <a:avLst/>
              <a:gdLst/>
              <a:ahLst/>
              <a:cxnLst/>
              <a:rect l="0" t="0" r="0" b="0"/>
              <a:pathLst>
                <a:path w="975" h="1000" fill="none" extrusionOk="0">
                  <a:moveTo>
                    <a:pt x="974" y="999"/>
                  </a:moveTo>
                  <a:lnTo>
                    <a:pt x="974" y="488"/>
                  </a:lnTo>
                  <a:lnTo>
                    <a:pt x="974" y="488"/>
                  </a:lnTo>
                  <a:lnTo>
                    <a:pt x="974" y="390"/>
                  </a:lnTo>
                  <a:lnTo>
                    <a:pt x="926" y="293"/>
                  </a:lnTo>
                  <a:lnTo>
                    <a:pt x="901" y="220"/>
                  </a:lnTo>
                  <a:lnTo>
                    <a:pt x="828" y="147"/>
                  </a:lnTo>
                  <a:lnTo>
                    <a:pt x="755" y="74"/>
                  </a:lnTo>
                  <a:lnTo>
                    <a:pt x="682" y="49"/>
                  </a:lnTo>
                  <a:lnTo>
                    <a:pt x="585" y="1"/>
                  </a:ln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292" y="49"/>
                  </a:lnTo>
                  <a:lnTo>
                    <a:pt x="219" y="74"/>
                  </a:lnTo>
                  <a:lnTo>
                    <a:pt x="146" y="147"/>
                  </a:lnTo>
                  <a:lnTo>
                    <a:pt x="73" y="220"/>
                  </a:lnTo>
                  <a:lnTo>
                    <a:pt x="49" y="293"/>
                  </a:lnTo>
                  <a:lnTo>
                    <a:pt x="0" y="390"/>
                  </a:lnTo>
                  <a:lnTo>
                    <a:pt x="0" y="488"/>
                  </a:lnTo>
                  <a:lnTo>
                    <a:pt x="0" y="999"/>
                  </a:lnTo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9" name="Shape 69"/>
            <p:cNvSpPr/>
            <p:nvPr/>
          </p:nvSpPr>
          <p:spPr>
            <a:xfrm>
              <a:off x="5358350" y="3973550"/>
              <a:ext cx="60900" cy="81625"/>
            </a:xfrm>
            <a:custGeom>
              <a:avLst/>
              <a:gdLst/>
              <a:ahLst/>
              <a:cxnLst/>
              <a:rect l="0" t="0" r="0" b="0"/>
              <a:pathLst>
                <a:path w="2436" h="3265" fill="none" extrusionOk="0">
                  <a:moveTo>
                    <a:pt x="1340" y="1"/>
                  </a:moveTo>
                  <a:lnTo>
                    <a:pt x="49" y="2558"/>
                  </a:lnTo>
                  <a:lnTo>
                    <a:pt x="49" y="2558"/>
                  </a:lnTo>
                  <a:lnTo>
                    <a:pt x="24" y="2631"/>
                  </a:lnTo>
                  <a:lnTo>
                    <a:pt x="0" y="2728"/>
                  </a:lnTo>
                  <a:lnTo>
                    <a:pt x="0" y="2826"/>
                  </a:lnTo>
                  <a:lnTo>
                    <a:pt x="24" y="2923"/>
                  </a:lnTo>
                  <a:lnTo>
                    <a:pt x="73" y="2996"/>
                  </a:lnTo>
                  <a:lnTo>
                    <a:pt x="122" y="3094"/>
                  </a:lnTo>
                  <a:lnTo>
                    <a:pt x="195" y="3142"/>
                  </a:lnTo>
                  <a:lnTo>
                    <a:pt x="268" y="3215"/>
                  </a:lnTo>
                  <a:lnTo>
                    <a:pt x="268" y="3215"/>
                  </a:lnTo>
                  <a:lnTo>
                    <a:pt x="390" y="3240"/>
                  </a:lnTo>
                  <a:lnTo>
                    <a:pt x="487" y="3264"/>
                  </a:lnTo>
                  <a:lnTo>
                    <a:pt x="487" y="3264"/>
                  </a:lnTo>
                  <a:lnTo>
                    <a:pt x="633" y="3240"/>
                  </a:lnTo>
                  <a:lnTo>
                    <a:pt x="755" y="3191"/>
                  </a:lnTo>
                  <a:lnTo>
                    <a:pt x="853" y="3094"/>
                  </a:lnTo>
                  <a:lnTo>
                    <a:pt x="926" y="2996"/>
                  </a:lnTo>
                  <a:lnTo>
                    <a:pt x="2436" y="1"/>
                  </a:lnTo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0" name="Shape 70"/>
            <p:cNvSpPr/>
            <p:nvPr/>
          </p:nvSpPr>
          <p:spPr>
            <a:xfrm>
              <a:off x="5586050" y="3973550"/>
              <a:ext cx="60925" cy="81625"/>
            </a:xfrm>
            <a:custGeom>
              <a:avLst/>
              <a:gdLst/>
              <a:ahLst/>
              <a:cxnLst/>
              <a:rect l="0" t="0" r="0" b="0"/>
              <a:pathLst>
                <a:path w="2437" h="3265" fill="none" extrusionOk="0">
                  <a:moveTo>
                    <a:pt x="1" y="1"/>
                  </a:moveTo>
                  <a:lnTo>
                    <a:pt x="1511" y="2996"/>
                  </a:lnTo>
                  <a:lnTo>
                    <a:pt x="1511" y="2996"/>
                  </a:lnTo>
                  <a:lnTo>
                    <a:pt x="1584" y="3094"/>
                  </a:lnTo>
                  <a:lnTo>
                    <a:pt x="1681" y="3191"/>
                  </a:lnTo>
                  <a:lnTo>
                    <a:pt x="1803" y="3240"/>
                  </a:lnTo>
                  <a:lnTo>
                    <a:pt x="1949" y="3264"/>
                  </a:lnTo>
                  <a:lnTo>
                    <a:pt x="1949" y="3264"/>
                  </a:lnTo>
                  <a:lnTo>
                    <a:pt x="2047" y="3240"/>
                  </a:lnTo>
                  <a:lnTo>
                    <a:pt x="2168" y="3215"/>
                  </a:lnTo>
                  <a:lnTo>
                    <a:pt x="2168" y="3215"/>
                  </a:lnTo>
                  <a:lnTo>
                    <a:pt x="2241" y="3142"/>
                  </a:lnTo>
                  <a:lnTo>
                    <a:pt x="2315" y="3094"/>
                  </a:lnTo>
                  <a:lnTo>
                    <a:pt x="2363" y="2996"/>
                  </a:lnTo>
                  <a:lnTo>
                    <a:pt x="2412" y="2923"/>
                  </a:lnTo>
                  <a:lnTo>
                    <a:pt x="2436" y="2826"/>
                  </a:lnTo>
                  <a:lnTo>
                    <a:pt x="2436" y="2728"/>
                  </a:lnTo>
                  <a:lnTo>
                    <a:pt x="2412" y="2631"/>
                  </a:lnTo>
                  <a:lnTo>
                    <a:pt x="2388" y="2558"/>
                  </a:lnTo>
                  <a:lnTo>
                    <a:pt x="1097" y="1"/>
                  </a:lnTo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1" name="Shape 71"/>
            <p:cNvSpPr/>
            <p:nvPr/>
          </p:nvSpPr>
          <p:spPr>
            <a:xfrm>
              <a:off x="5316925" y="3731225"/>
              <a:ext cx="371450" cy="218000"/>
            </a:xfrm>
            <a:custGeom>
              <a:avLst/>
              <a:gdLst/>
              <a:ahLst/>
              <a:cxnLst/>
              <a:rect l="0" t="0" r="0" b="0"/>
              <a:pathLst>
                <a:path w="14858" h="8720" fill="none" extrusionOk="0">
                  <a:moveTo>
                    <a:pt x="1" y="0"/>
                  </a:moveTo>
                  <a:lnTo>
                    <a:pt x="1" y="8719"/>
                  </a:lnTo>
                  <a:lnTo>
                    <a:pt x="14857" y="8719"/>
                  </a:lnTo>
                  <a:lnTo>
                    <a:pt x="14857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2" name="Shape 72"/>
            <p:cNvSpPr/>
            <p:nvPr/>
          </p:nvSpPr>
          <p:spPr>
            <a:xfrm>
              <a:off x="5380250" y="3784800"/>
              <a:ext cx="230200" cy="115725"/>
            </a:xfrm>
            <a:custGeom>
              <a:avLst/>
              <a:gdLst/>
              <a:ahLst/>
              <a:cxnLst/>
              <a:rect l="0" t="0" r="0" b="0"/>
              <a:pathLst>
                <a:path w="9208" h="4629" fill="none" extrusionOk="0">
                  <a:moveTo>
                    <a:pt x="9207" y="1"/>
                  </a:moveTo>
                  <a:lnTo>
                    <a:pt x="5213" y="3995"/>
                  </a:lnTo>
                  <a:lnTo>
                    <a:pt x="5213" y="3995"/>
                  </a:lnTo>
                  <a:lnTo>
                    <a:pt x="5140" y="4044"/>
                  </a:lnTo>
                  <a:lnTo>
                    <a:pt x="5067" y="4092"/>
                  </a:lnTo>
                  <a:lnTo>
                    <a:pt x="4969" y="4117"/>
                  </a:lnTo>
                  <a:lnTo>
                    <a:pt x="4872" y="4141"/>
                  </a:lnTo>
                  <a:lnTo>
                    <a:pt x="4774" y="4117"/>
                  </a:lnTo>
                  <a:lnTo>
                    <a:pt x="4677" y="4092"/>
                  </a:lnTo>
                  <a:lnTo>
                    <a:pt x="4604" y="4044"/>
                  </a:lnTo>
                  <a:lnTo>
                    <a:pt x="4531" y="3995"/>
                  </a:lnTo>
                  <a:lnTo>
                    <a:pt x="2582" y="2046"/>
                  </a:lnTo>
                  <a:lnTo>
                    <a:pt x="1" y="4628"/>
                  </a:lnTo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3" name="Shape 73"/>
            <p:cNvSpPr/>
            <p:nvPr/>
          </p:nvSpPr>
          <p:spPr>
            <a:xfrm>
              <a:off x="5547700" y="3779925"/>
              <a:ext cx="68825" cy="68825"/>
            </a:xfrm>
            <a:custGeom>
              <a:avLst/>
              <a:gdLst/>
              <a:ahLst/>
              <a:cxnLst/>
              <a:rect l="0" t="0" r="0" b="0"/>
              <a:pathLst>
                <a:path w="2753" h="2753" fill="none" extrusionOk="0">
                  <a:moveTo>
                    <a:pt x="0" y="1"/>
                  </a:moveTo>
                  <a:lnTo>
                    <a:pt x="2265" y="1"/>
                  </a:lnTo>
                  <a:lnTo>
                    <a:pt x="2265" y="1"/>
                  </a:lnTo>
                  <a:lnTo>
                    <a:pt x="2363" y="1"/>
                  </a:lnTo>
                  <a:lnTo>
                    <a:pt x="2460" y="25"/>
                  </a:lnTo>
                  <a:lnTo>
                    <a:pt x="2533" y="74"/>
                  </a:lnTo>
                  <a:lnTo>
                    <a:pt x="2606" y="147"/>
                  </a:lnTo>
                  <a:lnTo>
                    <a:pt x="2680" y="220"/>
                  </a:lnTo>
                  <a:lnTo>
                    <a:pt x="2728" y="293"/>
                  </a:lnTo>
                  <a:lnTo>
                    <a:pt x="2753" y="390"/>
                  </a:lnTo>
                  <a:lnTo>
                    <a:pt x="2753" y="488"/>
                  </a:lnTo>
                  <a:lnTo>
                    <a:pt x="2753" y="2753"/>
                  </a:lnTo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D808C"/>
        </a:solid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838250" y="2419350"/>
            <a:ext cx="5324100" cy="2255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-RU" dirty="0" smtClean="0"/>
              <a:t>Проверка качества подготовки специалистов – проведение демонстрационного экзамена с элементами </a:t>
            </a:r>
            <a:r>
              <a:rPr lang="en-US" dirty="0" err="1" smtClean="0"/>
              <a:t>WorldSkills</a:t>
            </a:r>
            <a:endParaRPr lang="e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D808C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>
            <a:spLocks noGrp="1"/>
          </p:cNvSpPr>
          <p:nvPr>
            <p:ph type="title"/>
          </p:nvPr>
        </p:nvSpPr>
        <p:spPr>
          <a:xfrm>
            <a:off x="2420281" y="167727"/>
            <a:ext cx="6559723" cy="4856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-RU" sz="1600" dirty="0" smtClean="0">
                <a:solidFill>
                  <a:schemeClr val="bg1"/>
                </a:solidFill>
              </a:rPr>
              <a:t>РЕАЛИЗУЕМЫЕ ОБРАЗОВАТЕЛЬНЫЕ ПРОГРАММЫ</a:t>
            </a:r>
            <a:endParaRPr lang="en" sz="1600" dirty="0">
              <a:solidFill>
                <a:schemeClr val="bg1"/>
              </a:solidFill>
            </a:endParaRPr>
          </a:p>
        </p:txBody>
      </p:sp>
      <p:sp>
        <p:nvSpPr>
          <p:cNvPr id="179" name="Shape 179"/>
          <p:cNvSpPr/>
          <p:nvPr/>
        </p:nvSpPr>
        <p:spPr>
          <a:xfrm>
            <a:off x="2692500" y="819949"/>
            <a:ext cx="3270978" cy="2133000"/>
          </a:xfrm>
          <a:prstGeom prst="ellipse">
            <a:avLst/>
          </a:prstGeom>
          <a:solidFill>
            <a:srgbClr val="000000">
              <a:alpha val="7310"/>
            </a:srgbClr>
          </a:solidFill>
          <a:ln w="38100" cap="flat" cmpd="sng">
            <a:solidFill>
              <a:srgbClr val="FFFFFF"/>
            </a:solidFill>
            <a:prstDash val="dot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ru-RU" dirty="0" smtClea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ПРОГРАММИРОВАНИЕ В КОМПЬЮТЕРНЫХ СИСТЕМАХ</a:t>
            </a:r>
            <a:endParaRPr lang="en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" name="Shape 179"/>
          <p:cNvSpPr/>
          <p:nvPr/>
        </p:nvSpPr>
        <p:spPr>
          <a:xfrm>
            <a:off x="5554969" y="2731093"/>
            <a:ext cx="3270978" cy="2133000"/>
          </a:xfrm>
          <a:prstGeom prst="ellipse">
            <a:avLst/>
          </a:prstGeom>
          <a:solidFill>
            <a:srgbClr val="000000">
              <a:alpha val="7310"/>
            </a:srgbClr>
          </a:solidFill>
          <a:ln w="38100" cap="flat" cmpd="sng">
            <a:solidFill>
              <a:srgbClr val="FFFFFF"/>
            </a:solidFill>
            <a:prstDash val="dot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ru-RU" dirty="0" smtClea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КОМПЬЮТЕРНЫЕ СЕТИ</a:t>
            </a:r>
            <a:endParaRPr lang="en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 txBox="1">
            <a:spLocks noGrp="1"/>
          </p:cNvSpPr>
          <p:nvPr>
            <p:ph type="title"/>
          </p:nvPr>
        </p:nvSpPr>
        <p:spPr>
          <a:xfrm>
            <a:off x="2802835" y="276153"/>
            <a:ext cx="5797826" cy="4856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-RU" sz="1800" dirty="0" smtClean="0">
                <a:solidFill>
                  <a:schemeClr val="bg1"/>
                </a:solidFill>
              </a:rPr>
              <a:t>Ключевые составляющие системного подхода</a:t>
            </a:r>
            <a:endParaRPr lang="en" sz="1800" dirty="0">
              <a:solidFill>
                <a:schemeClr val="bg1"/>
              </a:solidFill>
            </a:endParaRPr>
          </a:p>
        </p:txBody>
      </p:sp>
      <p:sp>
        <p:nvSpPr>
          <p:cNvPr id="311" name="Shape 311"/>
          <p:cNvSpPr txBox="1"/>
          <p:nvPr/>
        </p:nvSpPr>
        <p:spPr>
          <a:xfrm>
            <a:off x="4004250" y="761852"/>
            <a:ext cx="3565500" cy="6429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dot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ru-RU" dirty="0" smtClean="0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Постоянная многогранная связь  с работодателями</a:t>
            </a:r>
            <a:endParaRPr lang="en" dirty="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318" name="Shape 318"/>
          <p:cNvSpPr txBox="1"/>
          <p:nvPr/>
        </p:nvSpPr>
        <p:spPr>
          <a:xfrm>
            <a:off x="4004250" y="1578910"/>
            <a:ext cx="3565500" cy="6429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dot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ru-RU" dirty="0" smtClean="0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Активная экспериментальная деятельность</a:t>
            </a:r>
            <a:endParaRPr lang="en" dirty="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319" name="Shape 319"/>
          <p:cNvSpPr txBox="1"/>
          <p:nvPr/>
        </p:nvSpPr>
        <p:spPr>
          <a:xfrm>
            <a:off x="4004250" y="2401073"/>
            <a:ext cx="3565500" cy="6429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dot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ru-RU" dirty="0" smtClean="0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Разработанная система курсов дополнительных общеразвивающих программ</a:t>
            </a:r>
            <a:endParaRPr lang="en" dirty="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7" name="Shape 319"/>
          <p:cNvSpPr txBox="1"/>
          <p:nvPr/>
        </p:nvSpPr>
        <p:spPr>
          <a:xfrm>
            <a:off x="4004250" y="3223370"/>
            <a:ext cx="3565500" cy="6429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dot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ru-RU" dirty="0" smtClean="0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Опыт участия в олимпиадах профессионального мастерства и чемпионатах </a:t>
            </a:r>
            <a:r>
              <a:rPr lang="en-US" dirty="0" err="1" smtClean="0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WorldSkills</a:t>
            </a:r>
            <a:endParaRPr lang="en" dirty="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8" name="Shape 319"/>
          <p:cNvSpPr txBox="1"/>
          <p:nvPr/>
        </p:nvSpPr>
        <p:spPr>
          <a:xfrm>
            <a:off x="4004250" y="4045667"/>
            <a:ext cx="3565500" cy="6429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dot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ru-RU" dirty="0" smtClean="0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Своевременная модернизация материальной базы</a:t>
            </a:r>
            <a:endParaRPr lang="en" dirty="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D808C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871622" y="1274465"/>
            <a:ext cx="5324100" cy="4856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-RU" sz="1400" dirty="0" smtClean="0"/>
              <a:t>ПОСТОЯННАЯ МНОГОГРАННАЯ</a:t>
            </a:r>
            <a:r>
              <a:rPr lang="ru-RU" sz="1400" dirty="0" smtClean="0"/>
              <a:t> </a:t>
            </a:r>
            <a:r>
              <a:rPr lang="ru-RU" sz="1400" dirty="0" smtClean="0"/>
              <a:t>СВЯЗЬ С </a:t>
            </a:r>
            <a:r>
              <a:rPr lang="ru-RU" sz="1400" dirty="0" smtClean="0">
                <a:solidFill>
                  <a:schemeClr val="accent4">
                    <a:lumMod val="75000"/>
                  </a:schemeClr>
                </a:solidFill>
              </a:rPr>
              <a:t>РАБОТОДАТЕЛЯМИ</a:t>
            </a:r>
            <a:endParaRPr lang="en" sz="14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771990" y="1834027"/>
            <a:ext cx="5324100" cy="2255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ru-RU" dirty="0" smtClean="0"/>
              <a:t>Предоставление мест прохождения практик</a:t>
            </a:r>
            <a:endParaRPr lang="en" dirty="0"/>
          </a:p>
          <a:p>
            <a:pPr marL="457200" lvl="0" indent="-228600" rtl="0">
              <a:spcBef>
                <a:spcPts val="0"/>
              </a:spcBef>
            </a:pPr>
            <a:r>
              <a:rPr lang="ru-RU" dirty="0" smtClean="0"/>
              <a:t>Квалификационный экзамен по модулю</a:t>
            </a:r>
            <a:endParaRPr lang="en" dirty="0"/>
          </a:p>
          <a:p>
            <a:pPr marL="457200" lvl="0" indent="-228600" rtl="0">
              <a:spcBef>
                <a:spcPts val="0"/>
              </a:spcBef>
            </a:pPr>
            <a:r>
              <a:rPr lang="ru-RU" dirty="0" smtClean="0"/>
              <a:t>Участие в государственной итоговой аттестации</a:t>
            </a:r>
          </a:p>
          <a:p>
            <a:pPr marL="457200" lvl="0" indent="-228600" rtl="0">
              <a:spcBef>
                <a:spcPts val="0"/>
              </a:spcBef>
            </a:pPr>
            <a:r>
              <a:rPr lang="ru-RU" dirty="0" smtClean="0"/>
              <a:t>Преподавательская деятельность</a:t>
            </a:r>
            <a:endParaRPr lang="ru-RU" dirty="0" smtClean="0"/>
          </a:p>
          <a:p>
            <a:pPr marL="457200" lvl="0" indent="-228600" rtl="0">
              <a:spcBef>
                <a:spcPts val="0"/>
              </a:spcBef>
            </a:pPr>
            <a:r>
              <a:rPr lang="ru-RU" dirty="0" smtClean="0"/>
              <a:t>Стажировка</a:t>
            </a:r>
          </a:p>
          <a:p>
            <a:pPr marL="457200" lvl="0" indent="-228600" rtl="0">
              <a:spcBef>
                <a:spcPts val="0"/>
              </a:spcBef>
            </a:pPr>
            <a:r>
              <a:rPr lang="ru-RU" dirty="0" smtClean="0"/>
              <a:t>Оборудование </a:t>
            </a:r>
          </a:p>
          <a:p>
            <a:pPr marL="457200" lvl="0" indent="-228600" rtl="0">
              <a:spcBef>
                <a:spcPts val="0"/>
              </a:spcBef>
            </a:pPr>
            <a:endParaRPr lang="ru-RU" dirty="0"/>
          </a:p>
          <a:p>
            <a:pPr marL="457200" lvl="0" indent="-228600" rtl="0">
              <a:spcBef>
                <a:spcPts val="0"/>
              </a:spcBef>
            </a:pPr>
            <a:endParaRPr lang="en" dirty="0"/>
          </a:p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grpSp>
        <p:nvGrpSpPr>
          <p:cNvPr id="112" name="Shape 112"/>
          <p:cNvGrpSpPr/>
          <p:nvPr/>
        </p:nvGrpSpPr>
        <p:grpSpPr>
          <a:xfrm>
            <a:off x="1001014" y="665751"/>
            <a:ext cx="457189" cy="457119"/>
            <a:chOff x="1923675" y="1633650"/>
            <a:chExt cx="436000" cy="435975"/>
          </a:xfrm>
        </p:grpSpPr>
        <p:sp>
          <p:nvSpPr>
            <p:cNvPr id="113" name="Shape 113"/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0" t="0" r="0" b="0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4" name="Shape 114"/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0" t="0" r="0" b="0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5" name="Shape 115"/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0" t="0" r="0" b="0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6" name="Shape 116"/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0" t="0" r="0" b="0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7" name="Shape 117"/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0" t="0" r="0" b="0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8" name="Shape 118"/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0" t="0" r="0" b="0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pic>
        <p:nvPicPr>
          <p:cNvPr id="2050" name="Picture 2" descr="http://www.grouphorizon.co.uk/wp-content/uploads/2014/10/employer-training-support-1024x37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763" y="3674400"/>
            <a:ext cx="3979783" cy="146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838250" y="1335719"/>
            <a:ext cx="5324100" cy="4856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/>
            <a:r>
              <a:rPr lang="ru-RU" sz="1400" dirty="0" smtClean="0"/>
              <a:t>АКТИВНАЯ </a:t>
            </a:r>
            <a:r>
              <a:rPr lang="ru-RU" sz="1400" dirty="0" smtClean="0">
                <a:solidFill>
                  <a:schemeClr val="accent4">
                    <a:lumMod val="75000"/>
                  </a:schemeClr>
                </a:solidFill>
              </a:rPr>
              <a:t>ЭКСПЕРИМЕНТАЛЬНАЯ</a:t>
            </a:r>
            <a:r>
              <a:rPr lang="ru-RU" sz="1400" dirty="0" smtClean="0">
                <a:solidFill>
                  <a:srgbClr val="FF5722"/>
                </a:solidFill>
              </a:rPr>
              <a:t> </a:t>
            </a:r>
            <a:r>
              <a:rPr lang="ru-RU" sz="1400" dirty="0" smtClean="0"/>
              <a:t>ДЕЯТЕЛЬНОСТЬ </a:t>
            </a:r>
            <a:endParaRPr lang="en" sz="1400" dirty="0"/>
          </a:p>
        </p:txBody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838250" y="1916893"/>
            <a:ext cx="5324100" cy="2255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ru-RU" dirty="0" smtClean="0"/>
              <a:t>Технология актуализации программ в соответствии с ПС и требованиями </a:t>
            </a:r>
            <a:r>
              <a:rPr lang="en-US" dirty="0" smtClean="0"/>
              <a:t>WS</a:t>
            </a:r>
            <a:endParaRPr lang="en" dirty="0"/>
          </a:p>
          <a:p>
            <a:pPr marL="457200" indent="-228600"/>
            <a:r>
              <a:rPr lang="ru-RU" dirty="0"/>
              <a:t>Технология выявления квалификационных дефицитов</a:t>
            </a:r>
          </a:p>
          <a:p>
            <a:pPr marL="457200" lvl="0" indent="-228600" rtl="0">
              <a:spcBef>
                <a:spcPts val="0"/>
              </a:spcBef>
            </a:pPr>
            <a:r>
              <a:rPr lang="ru-RU" dirty="0" smtClean="0"/>
              <a:t>Организация курсового и дипломного проектирования</a:t>
            </a:r>
          </a:p>
          <a:p>
            <a:pPr marL="457200" lvl="0" indent="-228600" rtl="0">
              <a:spcBef>
                <a:spcPts val="0"/>
              </a:spcBef>
            </a:pPr>
            <a:endParaRPr lang="ru-RU" dirty="0"/>
          </a:p>
          <a:p>
            <a:pPr marL="457200" lvl="0" indent="-228600" rtl="0">
              <a:spcBef>
                <a:spcPts val="0"/>
              </a:spcBef>
            </a:pPr>
            <a:endParaRPr lang="en" dirty="0"/>
          </a:p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grpSp>
        <p:nvGrpSpPr>
          <p:cNvPr id="112" name="Shape 112"/>
          <p:cNvGrpSpPr/>
          <p:nvPr/>
        </p:nvGrpSpPr>
        <p:grpSpPr>
          <a:xfrm>
            <a:off x="944333" y="878600"/>
            <a:ext cx="457189" cy="457119"/>
            <a:chOff x="1923675" y="1633650"/>
            <a:chExt cx="436000" cy="435975"/>
          </a:xfrm>
        </p:grpSpPr>
        <p:sp>
          <p:nvSpPr>
            <p:cNvPr id="113" name="Shape 113"/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0" t="0" r="0" b="0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4" name="Shape 114"/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0" t="0" r="0" b="0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5" name="Shape 115"/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0" t="0" r="0" b="0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6" name="Shape 116"/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0" t="0" r="0" b="0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7" name="Shape 117"/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0" t="0" r="0" b="0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8" name="Shape 118"/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0" t="0" r="0" b="0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pic>
        <p:nvPicPr>
          <p:cNvPr id="5122" name="Picture 2" descr="http://cs424229.vk.me/v424229111/6bbd/SHBDExC2Li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999" y="3812127"/>
            <a:ext cx="2018457" cy="1346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ppt.ru/images/news/13045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928" y="3755817"/>
            <a:ext cx="2230761" cy="1504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3496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838250" y="1429228"/>
            <a:ext cx="5324100" cy="4856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/>
            <a:r>
              <a:rPr lang="ru-RU" sz="1400" dirty="0" smtClean="0"/>
              <a:t>РАЗРАБОТАННАЯ СИСТЕМА КУРСОВ </a:t>
            </a:r>
            <a:r>
              <a:rPr lang="ru-RU" sz="1400" dirty="0" smtClean="0">
                <a:solidFill>
                  <a:schemeClr val="accent4">
                    <a:lumMod val="75000"/>
                  </a:schemeClr>
                </a:solidFill>
              </a:rPr>
              <a:t>ДОПОЛНИТЕЛЬНЫХ ОБЩЕРАЗВИВАЮЩИХ </a:t>
            </a:r>
            <a:r>
              <a:rPr lang="ru-RU" sz="1400" dirty="0" smtClean="0"/>
              <a:t>ПРОГРАММ </a:t>
            </a:r>
            <a:endParaRPr lang="en" sz="1400" dirty="0"/>
          </a:p>
        </p:txBody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876842" y="1957810"/>
            <a:ext cx="5324100" cy="2255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ru-RU" dirty="0" smtClean="0"/>
              <a:t>Специализированные курсы, рекомендованные работодателями</a:t>
            </a:r>
            <a:endParaRPr lang="en" dirty="0"/>
          </a:p>
          <a:p>
            <a:pPr marL="457200" indent="-228600"/>
            <a:r>
              <a:rPr lang="ru-RU" dirty="0" smtClean="0"/>
              <a:t>Профессиональный английский язык как требование </a:t>
            </a:r>
            <a:r>
              <a:rPr lang="en-US" dirty="0" smtClean="0"/>
              <a:t>WS</a:t>
            </a:r>
            <a:endParaRPr lang="ru-RU" dirty="0"/>
          </a:p>
          <a:p>
            <a:pPr marL="457200" lvl="0" indent="-228600" rtl="0">
              <a:spcBef>
                <a:spcPts val="0"/>
              </a:spcBef>
            </a:pPr>
            <a:endParaRPr lang="ru-RU" dirty="0" smtClean="0"/>
          </a:p>
          <a:p>
            <a:pPr marL="457200" lvl="0" indent="-228600" rtl="0">
              <a:spcBef>
                <a:spcPts val="0"/>
              </a:spcBef>
            </a:pPr>
            <a:endParaRPr lang="ru-RU" dirty="0"/>
          </a:p>
          <a:p>
            <a:pPr marL="457200" lvl="0" indent="-228600" rtl="0">
              <a:spcBef>
                <a:spcPts val="0"/>
              </a:spcBef>
            </a:pPr>
            <a:endParaRPr lang="en" dirty="0"/>
          </a:p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grpSp>
        <p:nvGrpSpPr>
          <p:cNvPr id="112" name="Shape 112"/>
          <p:cNvGrpSpPr/>
          <p:nvPr/>
        </p:nvGrpSpPr>
        <p:grpSpPr>
          <a:xfrm>
            <a:off x="964211" y="722108"/>
            <a:ext cx="457189" cy="457119"/>
            <a:chOff x="1923675" y="1633650"/>
            <a:chExt cx="436000" cy="435975"/>
          </a:xfrm>
        </p:grpSpPr>
        <p:sp>
          <p:nvSpPr>
            <p:cNvPr id="113" name="Shape 113"/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0" t="0" r="0" b="0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4" name="Shape 114"/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0" t="0" r="0" b="0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5" name="Shape 115"/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0" t="0" r="0" b="0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6" name="Shape 116"/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0" t="0" r="0" b="0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7" name="Shape 117"/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0" t="0" r="0" b="0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8" name="Shape 118"/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0" t="0" r="0" b="0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pic>
        <p:nvPicPr>
          <p:cNvPr id="3074" name="Picture 2" descr="http://www.eslteachersboard.com/webbbs/images/americas-schools/pic10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806" y="3670852"/>
            <a:ext cx="2210353" cy="147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cns-service.com/wp-content/uploads/Onsite-Suppor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8892" y="3670852"/>
            <a:ext cx="2523255" cy="147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5643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D808C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838250" y="933510"/>
            <a:ext cx="5324100" cy="4856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/>
            <a:r>
              <a:rPr lang="ru-RU" sz="1400" dirty="0" smtClean="0"/>
              <a:t>ОПЫТ УЧАСТИЯ В ОЛИМПИАДАХ </a:t>
            </a:r>
            <a:r>
              <a:rPr lang="ru-RU" sz="1400" dirty="0" smtClean="0">
                <a:solidFill>
                  <a:schemeClr val="accent4">
                    <a:lumMod val="75000"/>
                  </a:schemeClr>
                </a:solidFill>
              </a:rPr>
              <a:t>ПРОФЕССИОНАЛЬНОГО МАСТЕРСТВА </a:t>
            </a:r>
            <a:r>
              <a:rPr lang="ru-RU" sz="1400" dirty="0" smtClean="0"/>
              <a:t>И ЧЕМПИОНАТЕ </a:t>
            </a:r>
            <a:r>
              <a:rPr lang="en-US" sz="1400" dirty="0" smtClean="0">
                <a:solidFill>
                  <a:schemeClr val="accent4">
                    <a:lumMod val="75000"/>
                  </a:schemeClr>
                </a:solidFill>
              </a:rPr>
              <a:t>WORLDSKILLS</a:t>
            </a:r>
            <a:endParaRPr lang="en" sz="14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838250" y="1565421"/>
            <a:ext cx="5324100" cy="2255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ru-RU" dirty="0" smtClean="0"/>
              <a:t>Корректировка учебного плана</a:t>
            </a:r>
            <a:endParaRPr lang="en" dirty="0"/>
          </a:p>
          <a:p>
            <a:pPr marL="457200" lvl="0" indent="-228600" rtl="0">
              <a:spcBef>
                <a:spcPts val="0"/>
              </a:spcBef>
            </a:pPr>
            <a:r>
              <a:rPr lang="ru-RU" dirty="0" smtClean="0"/>
              <a:t>Появление новых вариативных МДК («Разработка и эксплуатация удаленных баз данных» и «Программирование на языках высокого уровня»</a:t>
            </a:r>
          </a:p>
          <a:p>
            <a:pPr marL="457200" lvl="0" indent="-228600" rtl="0">
              <a:spcBef>
                <a:spcPts val="0"/>
              </a:spcBef>
            </a:pPr>
            <a:r>
              <a:rPr lang="ru-RU" dirty="0" smtClean="0"/>
              <a:t>Перераспределение часов вариативной части</a:t>
            </a:r>
          </a:p>
          <a:p>
            <a:pPr marL="457200" lvl="0" indent="-228600" rtl="0">
              <a:spcBef>
                <a:spcPts val="0"/>
              </a:spcBef>
            </a:pPr>
            <a:r>
              <a:rPr lang="ru-RU" dirty="0" smtClean="0"/>
              <a:t>Актуализация рабочих программ профессиональных модулей и дисциплин</a:t>
            </a:r>
          </a:p>
          <a:p>
            <a:pPr marL="457200" lvl="0" indent="-228600" rtl="0">
              <a:spcBef>
                <a:spcPts val="0"/>
              </a:spcBef>
            </a:pPr>
            <a:r>
              <a:rPr lang="ru-RU" dirty="0" smtClean="0"/>
              <a:t>Изменение подхода к курсовому и дипломному проектированию</a:t>
            </a:r>
          </a:p>
          <a:p>
            <a:pPr marL="228600" lvl="0" rtl="0">
              <a:spcBef>
                <a:spcPts val="0"/>
              </a:spcBef>
              <a:buNone/>
            </a:pPr>
            <a:r>
              <a:rPr lang="ru-RU" dirty="0" smtClean="0"/>
              <a:t> </a:t>
            </a:r>
          </a:p>
          <a:p>
            <a:pPr marL="457200" lvl="0" indent="-228600" rtl="0">
              <a:spcBef>
                <a:spcPts val="0"/>
              </a:spcBef>
            </a:pPr>
            <a:endParaRPr lang="ru-RU" dirty="0"/>
          </a:p>
          <a:p>
            <a:pPr marL="457200" lvl="0" indent="-228600" rtl="0">
              <a:spcBef>
                <a:spcPts val="0"/>
              </a:spcBef>
            </a:pPr>
            <a:endParaRPr lang="en" dirty="0"/>
          </a:p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grpSp>
        <p:nvGrpSpPr>
          <p:cNvPr id="112" name="Shape 112"/>
          <p:cNvGrpSpPr/>
          <p:nvPr/>
        </p:nvGrpSpPr>
        <p:grpSpPr>
          <a:xfrm>
            <a:off x="954631" y="330178"/>
            <a:ext cx="457189" cy="457119"/>
            <a:chOff x="1923675" y="1633650"/>
            <a:chExt cx="436000" cy="435975"/>
          </a:xfrm>
        </p:grpSpPr>
        <p:sp>
          <p:nvSpPr>
            <p:cNvPr id="113" name="Shape 113"/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0" t="0" r="0" b="0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4" name="Shape 114"/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0" t="0" r="0" b="0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5" name="Shape 115"/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0" t="0" r="0" b="0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6" name="Shape 116"/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0" t="0" r="0" b="0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7" name="Shape 117"/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0" t="0" r="0" b="0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8" name="Shape 118"/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0" t="0" r="0" b="0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pic>
        <p:nvPicPr>
          <p:cNvPr id="1028" name="Picture 4" descr="http://worldskills.ru/wp-content/uploads/2015/12/6qoFyR2bKj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321" y="3967335"/>
            <a:ext cx="1764937" cy="1176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1tmn.ru/wp-content/uploads/2016/03/fGNBfTB3x6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1374" y="3967334"/>
            <a:ext cx="1625594" cy="1176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tumix.ru/media/cache/ed/b6/edb6be5c77a61e7378bf4a34bbcdbdfc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5084" y="3967334"/>
            <a:ext cx="1765450" cy="1176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9036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838250" y="1563169"/>
            <a:ext cx="5324100" cy="4856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/>
            <a:r>
              <a:rPr lang="ru-RU" sz="1400" dirty="0" smtClean="0"/>
              <a:t>СВОЕВРЕМЕННАЯ МОДЕРНИЗАЦИЯ </a:t>
            </a:r>
            <a:r>
              <a:rPr lang="ru-RU" sz="1400" dirty="0" smtClean="0">
                <a:solidFill>
                  <a:schemeClr val="accent4">
                    <a:lumMod val="75000"/>
                  </a:schemeClr>
                </a:solidFill>
              </a:rPr>
              <a:t>МАТЕРИАЛЬНОЙ </a:t>
            </a:r>
            <a:r>
              <a:rPr lang="ru-RU" sz="1400" dirty="0" smtClean="0"/>
              <a:t>БАЗЫ</a:t>
            </a:r>
            <a:endParaRPr lang="en" sz="1400" dirty="0"/>
          </a:p>
        </p:txBody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838250" y="2121176"/>
            <a:ext cx="5324100" cy="2255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indent="-228600"/>
            <a:r>
              <a:rPr lang="ru-RU" dirty="0" smtClean="0"/>
              <a:t>Приобретен новый компьютерный класс</a:t>
            </a:r>
          </a:p>
          <a:p>
            <a:pPr marL="457200" indent="-228600"/>
            <a:r>
              <a:rPr lang="ru-RU" dirty="0" smtClean="0"/>
              <a:t>Приобретено оборудование </a:t>
            </a:r>
            <a:r>
              <a:rPr lang="en-US" dirty="0" smtClean="0"/>
              <a:t>Cisco</a:t>
            </a:r>
          </a:p>
          <a:p>
            <a:pPr marL="457200" indent="-228600"/>
            <a:endParaRPr lang="ru-RU" dirty="0"/>
          </a:p>
          <a:p>
            <a:pPr marL="457200" lvl="0" indent="-228600" rtl="0">
              <a:spcBef>
                <a:spcPts val="0"/>
              </a:spcBef>
            </a:pPr>
            <a:endParaRPr lang="ru-RU" dirty="0" smtClean="0"/>
          </a:p>
          <a:p>
            <a:pPr marL="457200" lvl="0" indent="-228600" rtl="0">
              <a:spcBef>
                <a:spcPts val="0"/>
              </a:spcBef>
            </a:pPr>
            <a:endParaRPr lang="ru-RU" dirty="0"/>
          </a:p>
          <a:p>
            <a:pPr marL="457200" lvl="0" indent="-228600" rtl="0">
              <a:spcBef>
                <a:spcPts val="0"/>
              </a:spcBef>
            </a:pPr>
            <a:endParaRPr lang="en" dirty="0"/>
          </a:p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grpSp>
        <p:nvGrpSpPr>
          <p:cNvPr id="112" name="Shape 112"/>
          <p:cNvGrpSpPr/>
          <p:nvPr/>
        </p:nvGrpSpPr>
        <p:grpSpPr>
          <a:xfrm>
            <a:off x="987761" y="1069896"/>
            <a:ext cx="457189" cy="457119"/>
            <a:chOff x="1923675" y="1633650"/>
            <a:chExt cx="436000" cy="435975"/>
          </a:xfrm>
        </p:grpSpPr>
        <p:sp>
          <p:nvSpPr>
            <p:cNvPr id="113" name="Shape 113"/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0" t="0" r="0" b="0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4" name="Shape 114"/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0" t="0" r="0" b="0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5" name="Shape 115"/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0" t="0" r="0" b="0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6" name="Shape 116"/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0" t="0" r="0" b="0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7" name="Shape 117"/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0" t="0" r="0" b="0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8" name="Shape 118"/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0" t="0" r="0" b="0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pic>
        <p:nvPicPr>
          <p:cNvPr id="4098" name="Picture 2" descr="http://www.lopezunwired.com/CiscoDC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912" y="3013759"/>
            <a:ext cx="2951526" cy="21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9003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D808C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838350" y="1807900"/>
            <a:ext cx="5324100" cy="4856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/>
            <a:r>
              <a:rPr lang="ru-RU" sz="1400" dirty="0" smtClean="0"/>
              <a:t>ПЕРВООЧЕРЕДНЫЕ </a:t>
            </a:r>
            <a:r>
              <a:rPr lang="ru-RU" sz="1400" dirty="0" smtClean="0">
                <a:solidFill>
                  <a:srgbClr val="3D808C"/>
                </a:solidFill>
              </a:rPr>
              <a:t>ЗАДАЧИ</a:t>
            </a:r>
            <a:endParaRPr lang="en" sz="1400" dirty="0">
              <a:solidFill>
                <a:srgbClr val="3D808C"/>
              </a:solidFill>
            </a:endParaRPr>
          </a:p>
        </p:txBody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838250" y="2419350"/>
            <a:ext cx="5324100" cy="2255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285750" lvl="0" indent="-285750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dirty="0" smtClean="0"/>
              <a:t>Системная работа по выявлению и подготовке студентов для участия в конкурсах различных уровней</a:t>
            </a:r>
          </a:p>
          <a:p>
            <a:pPr marL="285750" lvl="0" indent="-285750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dirty="0" smtClean="0"/>
              <a:t>Тренинг преподавателей-экспертов по версии </a:t>
            </a:r>
            <a:r>
              <a:rPr lang="en-US" dirty="0" err="1" smtClean="0"/>
              <a:t>WorldSkills</a:t>
            </a:r>
            <a:endParaRPr lang="ru-RU" dirty="0" smtClean="0"/>
          </a:p>
          <a:p>
            <a:pPr marL="285750" lvl="0" indent="-285750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dirty="0" smtClean="0"/>
              <a:t>Открытие малой академии </a:t>
            </a:r>
            <a:r>
              <a:rPr lang="en-US" dirty="0" smtClean="0"/>
              <a:t>Cisco</a:t>
            </a:r>
            <a:endParaRPr lang="ru-RU" dirty="0" smtClean="0"/>
          </a:p>
          <a:p>
            <a:pPr marL="285750" lvl="0" indent="-285750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dirty="0" smtClean="0"/>
              <a:t>Закупка дополнительного оборудования и программного обеспечения</a:t>
            </a:r>
            <a:endParaRPr lang="en" dirty="0"/>
          </a:p>
        </p:txBody>
      </p:sp>
      <p:sp>
        <p:nvSpPr>
          <p:cNvPr id="11" name="Shape 141"/>
          <p:cNvSpPr/>
          <p:nvPr/>
        </p:nvSpPr>
        <p:spPr>
          <a:xfrm>
            <a:off x="956176" y="1332825"/>
            <a:ext cx="485675" cy="441808"/>
          </a:xfrm>
          <a:custGeom>
            <a:avLst/>
            <a:gdLst/>
            <a:ahLst/>
            <a:cxnLst/>
            <a:rect l="0" t="0" r="0" b="0"/>
            <a:pathLst>
              <a:path w="16173" h="14711" fill="none" extrusionOk="0">
                <a:moveTo>
                  <a:pt x="8087" y="1"/>
                </a:moveTo>
                <a:lnTo>
                  <a:pt x="8087" y="1"/>
                </a:lnTo>
                <a:lnTo>
                  <a:pt x="7672" y="1"/>
                </a:lnTo>
                <a:lnTo>
                  <a:pt x="7258" y="25"/>
                </a:lnTo>
                <a:lnTo>
                  <a:pt x="6844" y="74"/>
                </a:lnTo>
                <a:lnTo>
                  <a:pt x="6455" y="122"/>
                </a:lnTo>
                <a:lnTo>
                  <a:pt x="6065" y="195"/>
                </a:lnTo>
                <a:lnTo>
                  <a:pt x="5675" y="293"/>
                </a:lnTo>
                <a:lnTo>
                  <a:pt x="5310" y="415"/>
                </a:lnTo>
                <a:lnTo>
                  <a:pt x="4945" y="536"/>
                </a:lnTo>
                <a:lnTo>
                  <a:pt x="4579" y="658"/>
                </a:lnTo>
                <a:lnTo>
                  <a:pt x="4238" y="829"/>
                </a:lnTo>
                <a:lnTo>
                  <a:pt x="3897" y="975"/>
                </a:lnTo>
                <a:lnTo>
                  <a:pt x="3557" y="1170"/>
                </a:lnTo>
                <a:lnTo>
                  <a:pt x="3240" y="1364"/>
                </a:lnTo>
                <a:lnTo>
                  <a:pt x="2948" y="1559"/>
                </a:lnTo>
                <a:lnTo>
                  <a:pt x="2655" y="1778"/>
                </a:lnTo>
                <a:lnTo>
                  <a:pt x="2363" y="1998"/>
                </a:lnTo>
                <a:lnTo>
                  <a:pt x="2095" y="2241"/>
                </a:lnTo>
                <a:lnTo>
                  <a:pt x="1852" y="2485"/>
                </a:lnTo>
                <a:lnTo>
                  <a:pt x="1608" y="2753"/>
                </a:lnTo>
                <a:lnTo>
                  <a:pt x="1389" y="3021"/>
                </a:lnTo>
                <a:lnTo>
                  <a:pt x="1170" y="3288"/>
                </a:lnTo>
                <a:lnTo>
                  <a:pt x="975" y="3581"/>
                </a:lnTo>
                <a:lnTo>
                  <a:pt x="804" y="3873"/>
                </a:lnTo>
                <a:lnTo>
                  <a:pt x="634" y="4190"/>
                </a:lnTo>
                <a:lnTo>
                  <a:pt x="488" y="4506"/>
                </a:lnTo>
                <a:lnTo>
                  <a:pt x="366" y="4823"/>
                </a:lnTo>
                <a:lnTo>
                  <a:pt x="244" y="5139"/>
                </a:lnTo>
                <a:lnTo>
                  <a:pt x="171" y="5480"/>
                </a:lnTo>
                <a:lnTo>
                  <a:pt x="98" y="5821"/>
                </a:lnTo>
                <a:lnTo>
                  <a:pt x="49" y="6162"/>
                </a:lnTo>
                <a:lnTo>
                  <a:pt x="1" y="6503"/>
                </a:lnTo>
                <a:lnTo>
                  <a:pt x="1" y="6869"/>
                </a:lnTo>
                <a:lnTo>
                  <a:pt x="1" y="6869"/>
                </a:lnTo>
                <a:lnTo>
                  <a:pt x="1" y="7234"/>
                </a:lnTo>
                <a:lnTo>
                  <a:pt x="49" y="7624"/>
                </a:lnTo>
                <a:lnTo>
                  <a:pt x="98" y="7989"/>
                </a:lnTo>
                <a:lnTo>
                  <a:pt x="196" y="8330"/>
                </a:lnTo>
                <a:lnTo>
                  <a:pt x="293" y="8695"/>
                </a:lnTo>
                <a:lnTo>
                  <a:pt x="415" y="9036"/>
                </a:lnTo>
                <a:lnTo>
                  <a:pt x="561" y="9377"/>
                </a:lnTo>
                <a:lnTo>
                  <a:pt x="731" y="9718"/>
                </a:lnTo>
                <a:lnTo>
                  <a:pt x="902" y="10035"/>
                </a:lnTo>
                <a:lnTo>
                  <a:pt x="1097" y="10327"/>
                </a:lnTo>
                <a:lnTo>
                  <a:pt x="1340" y="10644"/>
                </a:lnTo>
                <a:lnTo>
                  <a:pt x="1559" y="10936"/>
                </a:lnTo>
                <a:lnTo>
                  <a:pt x="1827" y="11204"/>
                </a:lnTo>
                <a:lnTo>
                  <a:pt x="2095" y="11472"/>
                </a:lnTo>
                <a:lnTo>
                  <a:pt x="2387" y="11740"/>
                </a:lnTo>
                <a:lnTo>
                  <a:pt x="2680" y="11983"/>
                </a:lnTo>
                <a:lnTo>
                  <a:pt x="2680" y="11983"/>
                </a:lnTo>
                <a:lnTo>
                  <a:pt x="2485" y="12349"/>
                </a:lnTo>
                <a:lnTo>
                  <a:pt x="2266" y="12714"/>
                </a:lnTo>
                <a:lnTo>
                  <a:pt x="2022" y="13104"/>
                </a:lnTo>
                <a:lnTo>
                  <a:pt x="1706" y="13469"/>
                </a:lnTo>
                <a:lnTo>
                  <a:pt x="1365" y="13834"/>
                </a:lnTo>
                <a:lnTo>
                  <a:pt x="1170" y="14005"/>
                </a:lnTo>
                <a:lnTo>
                  <a:pt x="951" y="14151"/>
                </a:lnTo>
                <a:lnTo>
                  <a:pt x="731" y="14297"/>
                </a:lnTo>
                <a:lnTo>
                  <a:pt x="512" y="14443"/>
                </a:lnTo>
                <a:lnTo>
                  <a:pt x="269" y="14540"/>
                </a:lnTo>
                <a:lnTo>
                  <a:pt x="1" y="14662"/>
                </a:lnTo>
                <a:lnTo>
                  <a:pt x="1" y="14662"/>
                </a:lnTo>
                <a:lnTo>
                  <a:pt x="122" y="14662"/>
                </a:lnTo>
                <a:lnTo>
                  <a:pt x="488" y="14711"/>
                </a:lnTo>
                <a:lnTo>
                  <a:pt x="1024" y="14711"/>
                </a:lnTo>
                <a:lnTo>
                  <a:pt x="1365" y="14711"/>
                </a:lnTo>
                <a:lnTo>
                  <a:pt x="1706" y="14687"/>
                </a:lnTo>
                <a:lnTo>
                  <a:pt x="2095" y="14614"/>
                </a:lnTo>
                <a:lnTo>
                  <a:pt x="2485" y="14540"/>
                </a:lnTo>
                <a:lnTo>
                  <a:pt x="2899" y="14419"/>
                </a:lnTo>
                <a:lnTo>
                  <a:pt x="3313" y="14273"/>
                </a:lnTo>
                <a:lnTo>
                  <a:pt x="3751" y="14078"/>
                </a:lnTo>
                <a:lnTo>
                  <a:pt x="4165" y="13834"/>
                </a:lnTo>
                <a:lnTo>
                  <a:pt x="4579" y="13566"/>
                </a:lnTo>
                <a:lnTo>
                  <a:pt x="4969" y="13201"/>
                </a:lnTo>
                <a:lnTo>
                  <a:pt x="4969" y="13201"/>
                </a:lnTo>
                <a:lnTo>
                  <a:pt x="5334" y="13323"/>
                </a:lnTo>
                <a:lnTo>
                  <a:pt x="5700" y="13444"/>
                </a:lnTo>
                <a:lnTo>
                  <a:pt x="6089" y="13518"/>
                </a:lnTo>
                <a:lnTo>
                  <a:pt x="6479" y="13591"/>
                </a:lnTo>
                <a:lnTo>
                  <a:pt x="6869" y="13664"/>
                </a:lnTo>
                <a:lnTo>
                  <a:pt x="7258" y="13712"/>
                </a:lnTo>
                <a:lnTo>
                  <a:pt x="7672" y="13737"/>
                </a:lnTo>
                <a:lnTo>
                  <a:pt x="8087" y="13737"/>
                </a:lnTo>
                <a:lnTo>
                  <a:pt x="8087" y="13737"/>
                </a:lnTo>
                <a:lnTo>
                  <a:pt x="8501" y="13737"/>
                </a:lnTo>
                <a:lnTo>
                  <a:pt x="8915" y="13712"/>
                </a:lnTo>
                <a:lnTo>
                  <a:pt x="9329" y="13664"/>
                </a:lnTo>
                <a:lnTo>
                  <a:pt x="9718" y="13591"/>
                </a:lnTo>
                <a:lnTo>
                  <a:pt x="10108" y="13518"/>
                </a:lnTo>
                <a:lnTo>
                  <a:pt x="10498" y="13420"/>
                </a:lnTo>
                <a:lnTo>
                  <a:pt x="10863" y="13323"/>
                </a:lnTo>
                <a:lnTo>
                  <a:pt x="11228" y="13201"/>
                </a:lnTo>
                <a:lnTo>
                  <a:pt x="11594" y="13055"/>
                </a:lnTo>
                <a:lnTo>
                  <a:pt x="11935" y="12909"/>
                </a:lnTo>
                <a:lnTo>
                  <a:pt x="12276" y="12738"/>
                </a:lnTo>
                <a:lnTo>
                  <a:pt x="12617" y="12568"/>
                </a:lnTo>
                <a:lnTo>
                  <a:pt x="12933" y="12373"/>
                </a:lnTo>
                <a:lnTo>
                  <a:pt x="13225" y="12178"/>
                </a:lnTo>
                <a:lnTo>
                  <a:pt x="13518" y="11959"/>
                </a:lnTo>
                <a:lnTo>
                  <a:pt x="13810" y="11715"/>
                </a:lnTo>
                <a:lnTo>
                  <a:pt x="14078" y="11496"/>
                </a:lnTo>
                <a:lnTo>
                  <a:pt x="14321" y="11228"/>
                </a:lnTo>
                <a:lnTo>
                  <a:pt x="14565" y="10985"/>
                </a:lnTo>
                <a:lnTo>
                  <a:pt x="14784" y="10717"/>
                </a:lnTo>
                <a:lnTo>
                  <a:pt x="15003" y="10424"/>
                </a:lnTo>
                <a:lnTo>
                  <a:pt x="15198" y="10132"/>
                </a:lnTo>
                <a:lnTo>
                  <a:pt x="15369" y="9840"/>
                </a:lnTo>
                <a:lnTo>
                  <a:pt x="15539" y="9548"/>
                </a:lnTo>
                <a:lnTo>
                  <a:pt x="15685" y="9231"/>
                </a:lnTo>
                <a:lnTo>
                  <a:pt x="15807" y="8914"/>
                </a:lnTo>
                <a:lnTo>
                  <a:pt x="15929" y="8574"/>
                </a:lnTo>
                <a:lnTo>
                  <a:pt x="16002" y="8257"/>
                </a:lnTo>
                <a:lnTo>
                  <a:pt x="16075" y="7916"/>
                </a:lnTo>
                <a:lnTo>
                  <a:pt x="16124" y="7575"/>
                </a:lnTo>
                <a:lnTo>
                  <a:pt x="16172" y="7210"/>
                </a:lnTo>
                <a:lnTo>
                  <a:pt x="16172" y="6869"/>
                </a:lnTo>
                <a:lnTo>
                  <a:pt x="16172" y="6869"/>
                </a:lnTo>
                <a:lnTo>
                  <a:pt x="16172" y="6503"/>
                </a:lnTo>
                <a:lnTo>
                  <a:pt x="16124" y="6162"/>
                </a:lnTo>
                <a:lnTo>
                  <a:pt x="16075" y="5821"/>
                </a:lnTo>
                <a:lnTo>
                  <a:pt x="16002" y="5480"/>
                </a:lnTo>
                <a:lnTo>
                  <a:pt x="15929" y="5139"/>
                </a:lnTo>
                <a:lnTo>
                  <a:pt x="15807" y="4823"/>
                </a:lnTo>
                <a:lnTo>
                  <a:pt x="15685" y="4506"/>
                </a:lnTo>
                <a:lnTo>
                  <a:pt x="15539" y="4190"/>
                </a:lnTo>
                <a:lnTo>
                  <a:pt x="15369" y="3873"/>
                </a:lnTo>
                <a:lnTo>
                  <a:pt x="15198" y="3581"/>
                </a:lnTo>
                <a:lnTo>
                  <a:pt x="15003" y="3288"/>
                </a:lnTo>
                <a:lnTo>
                  <a:pt x="14784" y="3021"/>
                </a:lnTo>
                <a:lnTo>
                  <a:pt x="14565" y="2753"/>
                </a:lnTo>
                <a:lnTo>
                  <a:pt x="14321" y="2485"/>
                </a:lnTo>
                <a:lnTo>
                  <a:pt x="14078" y="2241"/>
                </a:lnTo>
                <a:lnTo>
                  <a:pt x="13810" y="1998"/>
                </a:lnTo>
                <a:lnTo>
                  <a:pt x="13518" y="1778"/>
                </a:lnTo>
                <a:lnTo>
                  <a:pt x="13225" y="1559"/>
                </a:lnTo>
                <a:lnTo>
                  <a:pt x="12933" y="1364"/>
                </a:lnTo>
                <a:lnTo>
                  <a:pt x="12617" y="1170"/>
                </a:lnTo>
                <a:lnTo>
                  <a:pt x="12276" y="975"/>
                </a:lnTo>
                <a:lnTo>
                  <a:pt x="11935" y="829"/>
                </a:lnTo>
                <a:lnTo>
                  <a:pt x="11594" y="658"/>
                </a:lnTo>
                <a:lnTo>
                  <a:pt x="11228" y="536"/>
                </a:lnTo>
                <a:lnTo>
                  <a:pt x="10863" y="415"/>
                </a:lnTo>
                <a:lnTo>
                  <a:pt x="10498" y="293"/>
                </a:lnTo>
                <a:lnTo>
                  <a:pt x="10108" y="195"/>
                </a:lnTo>
                <a:lnTo>
                  <a:pt x="9718" y="122"/>
                </a:lnTo>
                <a:lnTo>
                  <a:pt x="9329" y="74"/>
                </a:lnTo>
                <a:lnTo>
                  <a:pt x="8915" y="25"/>
                </a:lnTo>
                <a:lnTo>
                  <a:pt x="8501" y="1"/>
                </a:lnTo>
                <a:lnTo>
                  <a:pt x="8087" y="1"/>
                </a:lnTo>
                <a:lnTo>
                  <a:pt x="8087" y="1"/>
                </a:lnTo>
                <a:close/>
              </a:path>
            </a:pathLst>
          </a:custGeom>
          <a:noFill/>
          <a:ln w="12175" cap="rnd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72047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adwal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213</Words>
  <Application>Microsoft Office PowerPoint</Application>
  <PresentationFormat>Экран (16:9)</PresentationFormat>
  <Paragraphs>48</Paragraphs>
  <Slides>10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Montserrat</vt:lpstr>
      <vt:lpstr>Karla</vt:lpstr>
      <vt:lpstr>Wingdings</vt:lpstr>
      <vt:lpstr>Cadwal template</vt:lpstr>
      <vt:lpstr>СИСТЕМА ПОДГОТОВКИ КАДРОВ ПО ТОП-50 НА ОТДЕЛЕНИИ ИНФОРМАЦИОННЫХ ТЕХНОЛОГИЙ </vt:lpstr>
      <vt:lpstr>РЕАЛИЗУЕМЫЕ ОБРАЗОВАТЕЛЬНЫЕ ПРОГРАММЫ</vt:lpstr>
      <vt:lpstr>Ключевые составляющие системного подхода</vt:lpstr>
      <vt:lpstr>ПОСТОЯННАЯ МНОГОГРАННАЯ СВЯЗЬ С РАБОТОДАТЕЛЯМИ</vt:lpstr>
      <vt:lpstr>АКТИВНАЯ ЭКСПЕРИМЕНТАЛЬНАЯ ДЕЯТЕЛЬНОСТЬ </vt:lpstr>
      <vt:lpstr>РАЗРАБОТАННАЯ СИСТЕМА КУРСОВ ДОПОЛНИТЕЛЬНЫХ ОБЩЕРАЗВИВАЮЩИХ ПРОГРАММ </vt:lpstr>
      <vt:lpstr>ОПЫТ УЧАСТИЯ В ОЛИМПИАДАХ ПРОФЕССИОНАЛЬНОГО МАСТЕРСТВА И ЧЕМПИОНАТЕ WORLDSKILLS</vt:lpstr>
      <vt:lpstr>СВОЕВРЕМЕННАЯ МОДЕРНИЗАЦИЯ МАТЕРИАЛЬНОЙ БАЗЫ</vt:lpstr>
      <vt:lpstr>ПЕРВООЧЕРЕДНЫЕ ЗАДАЧИ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СИСТЕМА ПОДГОТОВКИ КАДРОВ ПО ТОП-50 НА ОТДЕЛЕНИИ ИНФОРМАЦИОННЫХ ТЕХНОЛОГИЙ</dc:title>
  <dc:creator>user</dc:creator>
  <cp:lastModifiedBy>user</cp:lastModifiedBy>
  <cp:revision>15</cp:revision>
  <dcterms:modified xsi:type="dcterms:W3CDTF">2016-12-19T15:31:48Z</dcterms:modified>
</cp:coreProperties>
</file>