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58" r:id="rId6"/>
    <p:sldId id="261" r:id="rId7"/>
    <p:sldId id="272" r:id="rId8"/>
    <p:sldId id="273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Pt>
            <c:idx val="2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cat>
            <c:strRef>
              <c:f>'Copied data'!$A$16:$A$46</c:f>
              <c:strCache>
                <c:ptCount val="31"/>
                <c:pt idx="0">
                  <c:v>Швеция</c:v>
                </c:pt>
                <c:pt idx="1">
                  <c:v>Люксембург</c:v>
                </c:pt>
                <c:pt idx="2">
                  <c:v>Швейцария</c:v>
                </c:pt>
                <c:pt idx="3">
                  <c:v>Норвегия</c:v>
                </c:pt>
                <c:pt idx="4">
                  <c:v>Нидерланды</c:v>
                </c:pt>
                <c:pt idx="5">
                  <c:v>Дания</c:v>
                </c:pt>
                <c:pt idx="6">
                  <c:v>Финляндия</c:v>
                </c:pt>
                <c:pt idx="7">
                  <c:v>Франция</c:v>
                </c:pt>
                <c:pt idx="8">
                  <c:v>Германия </c:v>
                </c:pt>
                <c:pt idx="9">
                  <c:v>Эстония</c:v>
                </c:pt>
                <c:pt idx="10">
                  <c:v>Австрия</c:v>
                </c:pt>
                <c:pt idx="11">
                  <c:v>Португалия</c:v>
                </c:pt>
                <c:pt idx="12">
                  <c:v>Кипр</c:v>
                </c:pt>
                <c:pt idx="13">
                  <c:v>Словакия</c:v>
                </c:pt>
                <c:pt idx="14">
                  <c:v>Венгрия</c:v>
                </c:pt>
                <c:pt idx="15">
                  <c:v>Испания</c:v>
                </c:pt>
                <c:pt idx="16">
                  <c:v>Бельгия</c:v>
                </c:pt>
                <c:pt idx="17">
                  <c:v>Чешская Республика </c:v>
                </c:pt>
                <c:pt idx="18">
                  <c:v>Словения</c:v>
                </c:pt>
                <c:pt idx="19">
                  <c:v>Мальта</c:v>
                </c:pt>
                <c:pt idx="20">
                  <c:v>Великобритания</c:v>
                </c:pt>
                <c:pt idx="21">
                  <c:v>Италия</c:v>
                </c:pt>
                <c:pt idx="22">
                  <c:v>Латвия</c:v>
                </c:pt>
                <c:pt idx="23">
                  <c:v>Литва</c:v>
                </c:pt>
                <c:pt idx="24">
                  <c:v>Россия*</c:v>
                </c:pt>
                <c:pt idx="25">
                  <c:v>Болгария</c:v>
                </c:pt>
                <c:pt idx="26">
                  <c:v>Ирландия</c:v>
                </c:pt>
                <c:pt idx="27">
                  <c:v>Польша</c:v>
                </c:pt>
                <c:pt idx="28">
                  <c:v>Сербия</c:v>
                </c:pt>
                <c:pt idx="29">
                  <c:v>Греция</c:v>
                </c:pt>
                <c:pt idx="30">
                  <c:v>Румыния</c:v>
                </c:pt>
              </c:strCache>
            </c:strRef>
          </c:cat>
          <c:val>
            <c:numRef>
              <c:f>'Copied data'!$C$16:$C$46</c:f>
              <c:numCache>
                <c:formatCode>#,##0.0</c:formatCode>
                <c:ptCount val="31"/>
                <c:pt idx="0">
                  <c:v>71.8</c:v>
                </c:pt>
                <c:pt idx="1">
                  <c:v>70.099999999999994</c:v>
                </c:pt>
                <c:pt idx="2">
                  <c:v>65.5</c:v>
                </c:pt>
                <c:pt idx="3">
                  <c:v>60</c:v>
                </c:pt>
                <c:pt idx="4">
                  <c:v>59.3</c:v>
                </c:pt>
                <c:pt idx="5">
                  <c:v>58.5</c:v>
                </c:pt>
                <c:pt idx="6">
                  <c:v>55.7</c:v>
                </c:pt>
                <c:pt idx="7">
                  <c:v>50.5</c:v>
                </c:pt>
                <c:pt idx="8">
                  <c:v>50.2</c:v>
                </c:pt>
                <c:pt idx="9">
                  <c:v>49.9</c:v>
                </c:pt>
                <c:pt idx="10">
                  <c:v>48.2</c:v>
                </c:pt>
                <c:pt idx="11">
                  <c:v>44.4</c:v>
                </c:pt>
                <c:pt idx="12">
                  <c:v>42.3</c:v>
                </c:pt>
                <c:pt idx="13">
                  <c:v>41.6</c:v>
                </c:pt>
                <c:pt idx="14">
                  <c:v>41.1</c:v>
                </c:pt>
                <c:pt idx="15">
                  <c:v>37.700000000000003</c:v>
                </c:pt>
                <c:pt idx="16">
                  <c:v>37.700000000000003</c:v>
                </c:pt>
                <c:pt idx="17">
                  <c:v>37.1</c:v>
                </c:pt>
                <c:pt idx="18">
                  <c:v>36.200000000000003</c:v>
                </c:pt>
                <c:pt idx="19">
                  <c:v>35.9</c:v>
                </c:pt>
                <c:pt idx="20">
                  <c:v>35.799999999999997</c:v>
                </c:pt>
                <c:pt idx="21">
                  <c:v>35.6</c:v>
                </c:pt>
                <c:pt idx="22">
                  <c:v>32.299999999999997</c:v>
                </c:pt>
                <c:pt idx="23">
                  <c:v>28.5</c:v>
                </c:pt>
                <c:pt idx="24">
                  <c:v>27.3</c:v>
                </c:pt>
                <c:pt idx="25">
                  <c:v>26</c:v>
                </c:pt>
                <c:pt idx="26">
                  <c:v>24.4</c:v>
                </c:pt>
                <c:pt idx="27">
                  <c:v>24.2</c:v>
                </c:pt>
                <c:pt idx="28">
                  <c:v>16.5</c:v>
                </c:pt>
                <c:pt idx="29">
                  <c:v>11.7</c:v>
                </c:pt>
                <c:pt idx="3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35040"/>
        <c:axId val="88536960"/>
      </c:barChart>
      <c:catAx>
        <c:axId val="8853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36960"/>
        <c:crosses val="autoZero"/>
        <c:auto val="1"/>
        <c:lblAlgn val="ctr"/>
        <c:lblOffset val="100"/>
        <c:noMultiLvlLbl val="0"/>
      </c:catAx>
      <c:valAx>
        <c:axId val="885369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88535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C21466-067D-4198-81B2-886E1F916ED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4441402-D736-4442-8B7F-2CB7713E0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через формирование конкурентной среды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640960" cy="1752600"/>
          </a:xfrm>
        </p:spPr>
        <p:txBody>
          <a:bodyPr/>
          <a:lstStyle/>
          <a:p>
            <a:r>
              <a:rPr lang="ru-RU" dirty="0" smtClean="0"/>
              <a:t>Рынок  услуг профессионального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39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08504" cy="5400600"/>
          </a:xfrm>
        </p:spPr>
        <p:txBody>
          <a:bodyPr/>
          <a:lstStyle/>
          <a:p>
            <a:r>
              <a:rPr lang="ru-RU" dirty="0" smtClean="0"/>
              <a:t>Сетевые программы</a:t>
            </a:r>
          </a:p>
          <a:p>
            <a:r>
              <a:rPr lang="ru-RU" dirty="0" smtClean="0"/>
              <a:t>Изучение рынка</a:t>
            </a:r>
          </a:p>
          <a:p>
            <a:r>
              <a:rPr lang="ru-RU" dirty="0" smtClean="0"/>
              <a:t>Адаптивное  организационно-управленческое устройство</a:t>
            </a:r>
          </a:p>
          <a:p>
            <a:r>
              <a:rPr lang="ru-RU" dirty="0" smtClean="0"/>
              <a:t>Формирование преимуществ</a:t>
            </a:r>
          </a:p>
          <a:p>
            <a:r>
              <a:rPr lang="ru-RU" dirty="0" smtClean="0"/>
              <a:t>Рост капитализации продукта</a:t>
            </a:r>
          </a:p>
          <a:p>
            <a:r>
              <a:rPr lang="ru-RU" dirty="0" smtClean="0"/>
              <a:t>Прогнозирование и  </a:t>
            </a:r>
            <a:r>
              <a:rPr lang="ru-RU" dirty="0" smtClean="0"/>
              <a:t>стратегии</a:t>
            </a:r>
          </a:p>
          <a:p>
            <a:r>
              <a:rPr lang="ru-RU" dirty="0" smtClean="0"/>
              <a:t>Выпускники получают свидетельство о независимой оценке квалификаций.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 конкуренции…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89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Бренд-менеджмент      (процесс </a:t>
            </a:r>
            <a:r>
              <a:rPr lang="ru-RU" dirty="0"/>
              <a:t>создания и управления брендом, который способствует сбыту </a:t>
            </a:r>
            <a:r>
              <a:rPr lang="ru-RU" dirty="0" smtClean="0"/>
              <a:t>продукции).</a:t>
            </a:r>
          </a:p>
          <a:p>
            <a:endParaRPr lang="ru-RU" dirty="0" smtClean="0"/>
          </a:p>
          <a:p>
            <a:r>
              <a:rPr lang="ru-RU" dirty="0" smtClean="0"/>
              <a:t>Реклама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Квалификация собственного персонала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Общие компетенции профессионала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43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521317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Мера самостоятельности  и готовность принимать решение в сопряженных сферах деятельности</a:t>
            </a:r>
          </a:p>
          <a:p>
            <a:r>
              <a:rPr lang="ru-RU" dirty="0" smtClean="0"/>
              <a:t>Готовность использовать информацию в разных формах ее представления</a:t>
            </a:r>
          </a:p>
          <a:p>
            <a:r>
              <a:rPr lang="ru-RU" dirty="0" smtClean="0"/>
              <a:t>Умение оценить дефицит собственной квалификации, найти способы его ликвидации</a:t>
            </a:r>
          </a:p>
          <a:p>
            <a:r>
              <a:rPr lang="ru-RU" dirty="0" smtClean="0"/>
              <a:t>Работа в группе, конкуренция и сотрудничество.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компетенции и производительность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08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вклад высшего образования в экономический рост значим для стран с развитой экономикой; </a:t>
            </a:r>
            <a:r>
              <a:rPr lang="ru-RU" i="1" dirty="0">
                <a:solidFill>
                  <a:srgbClr val="FF0000"/>
                </a:solidFill>
              </a:rPr>
              <a:t>для развивающихся стран более важным является начальное и среднее образование</a:t>
            </a:r>
          </a:p>
          <a:p>
            <a:r>
              <a:rPr lang="ru-RU" dirty="0" smtClean="0"/>
              <a:t>увеличение </a:t>
            </a:r>
            <a:r>
              <a:rPr lang="ru-RU" dirty="0"/>
              <a:t>на один процент численности студентов, получающих начальное и среднее образование, приводит к увеличению темпов роста душевого валового внутреннего продукта (ВВП) на 2-3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Эксперты утверждают…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92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выявлена положительная </a:t>
            </a:r>
            <a:r>
              <a:rPr lang="ru-RU" dirty="0"/>
              <a:t>корреляция масштабов </a:t>
            </a:r>
            <a:r>
              <a:rPr lang="ru-RU" i="1" dirty="0"/>
              <a:t>дополнительного профессионального образования </a:t>
            </a:r>
            <a:r>
              <a:rPr lang="ru-RU" dirty="0"/>
              <a:t>в субъекте РФ и его экономического </a:t>
            </a:r>
            <a:r>
              <a:rPr lang="ru-RU" dirty="0" smtClean="0"/>
              <a:t>благосостояния</a:t>
            </a:r>
          </a:p>
          <a:p>
            <a:r>
              <a:rPr lang="ru-RU" dirty="0" smtClean="0"/>
              <a:t>уровень </a:t>
            </a:r>
            <a:r>
              <a:rPr lang="ru-RU" dirty="0"/>
              <a:t>развития системы дополнительного образования взрослых оказывает существенное положительное влияние на снижение безработицы.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89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Доля выпускников образовательных организаций СПО и вузов, зарегистрированных в качестве безработных в службе занятости, в общей численности выпускников (по уровням </a:t>
            </a:r>
            <a:r>
              <a:rPr lang="ru-RU" dirty="0" smtClean="0"/>
              <a:t>профессионального </a:t>
            </a:r>
            <a:r>
              <a:rPr lang="ru-RU" dirty="0"/>
              <a:t>образования</a:t>
            </a:r>
            <a:r>
              <a:rPr lang="ru-RU" dirty="0" smtClean="0"/>
              <a:t>)</a:t>
            </a:r>
          </a:p>
          <a:p>
            <a:r>
              <a:rPr lang="ru-RU" dirty="0"/>
              <a:t>образовательных организаций СПО, создавших  свои структурные подразделения на базе предприятий/организаций экономики и социальной сферы региона, в общей численности сети региональной системы профессионального образования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3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 err="1" smtClean="0"/>
              <a:t>Помодульная</a:t>
            </a:r>
            <a:r>
              <a:rPr lang="ru-RU" dirty="0" smtClean="0"/>
              <a:t> аттестация  с выдачей сертификата о готовности к выполнению определенного вида деятельности ( доля  обучающихся)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Доля студентов, обучающихся по технологии «дуальное обучение»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Доля дохода в бюджете колледжа от заказов на ПК персонала предприятий.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Доля запрашиваемых предприятием специалистов от полного выпуска колледжа.</a:t>
            </a:r>
          </a:p>
          <a:p>
            <a:pPr marL="514350" indent="-514350">
              <a:buAutoNum type="arabicPeriod"/>
            </a:pPr>
            <a:r>
              <a:rPr lang="ru-RU" dirty="0"/>
              <a:t>Доля выпускников </a:t>
            </a:r>
            <a:r>
              <a:rPr lang="ru-RU" dirty="0" smtClean="0"/>
              <a:t>образовательной организации СПО, </a:t>
            </a:r>
            <a:r>
              <a:rPr lang="ru-RU" dirty="0"/>
              <a:t>зарегистрированных в качестве безработных в службе занятости, в общей численности </a:t>
            </a:r>
            <a:r>
              <a:rPr lang="ru-RU" dirty="0" smtClean="0"/>
              <a:t>выпускников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Доля выпускников </a:t>
            </a:r>
            <a:r>
              <a:rPr lang="ru-RU" dirty="0" smtClean="0"/>
              <a:t>образовательной организации СПО, получивших </a:t>
            </a:r>
            <a:r>
              <a:rPr lang="ru-RU" dirty="0"/>
              <a:t>дополнительную подготовку в области ведения малого бизнеса и предпринимательства, в общем выпуске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Показатели конкурентного преимущества образовательной организации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0278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9600" i="1" dirty="0" smtClean="0"/>
          </a:p>
          <a:p>
            <a:pPr marL="0" indent="0">
              <a:buNone/>
            </a:pPr>
            <a:endParaRPr lang="ru-RU" sz="9600" i="1" dirty="0"/>
          </a:p>
          <a:p>
            <a:pPr marL="0" indent="0">
              <a:buNone/>
            </a:pPr>
            <a:r>
              <a:rPr lang="ru-RU" sz="9600" i="1" dirty="0" smtClean="0"/>
              <a:t>Конкуренция </a:t>
            </a:r>
            <a:r>
              <a:rPr lang="ru-RU" sz="9600" i="1" dirty="0"/>
              <a:t>-  взаимодействие заинтересованных сторон рынка, каждая из которых претендует на большую выгоду в условиях реализации своих интересов.</a:t>
            </a:r>
          </a:p>
          <a:p>
            <a:endParaRPr lang="ru-RU" sz="9600" i="1" dirty="0" smtClean="0"/>
          </a:p>
          <a:p>
            <a:endParaRPr lang="ru-RU" sz="9600" dirty="0"/>
          </a:p>
          <a:p>
            <a:endParaRPr lang="ru-RU" sz="9600" dirty="0" smtClean="0"/>
          </a:p>
          <a:p>
            <a:pPr marL="0" indent="0">
              <a:buNone/>
            </a:pPr>
            <a:r>
              <a:rPr lang="ru-RU" sz="9600" i="1" u="sng" dirty="0"/>
              <a:t>конкурентоспособность образовательного учреждения </a:t>
            </a:r>
            <a:r>
              <a:rPr lang="ru-RU" sz="9600" dirty="0"/>
              <a:t>определяется его стремлением к упрочнению конкурентных преимуществ по отношению к соперникам и получению признания со стороны других участников рынка образовательных услуг.</a:t>
            </a:r>
          </a:p>
          <a:p>
            <a:endParaRPr lang="ru-RU" sz="9600" dirty="0"/>
          </a:p>
          <a:p>
            <a:endParaRPr lang="ru-RU" sz="9600" dirty="0"/>
          </a:p>
          <a:p>
            <a:endParaRPr lang="ru-RU" sz="9600" dirty="0" smtClean="0"/>
          </a:p>
          <a:p>
            <a:endParaRPr lang="ru-RU" sz="9600" dirty="0"/>
          </a:p>
          <a:p>
            <a:endParaRPr lang="ru-RU" sz="9600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dirty="0" smtClean="0"/>
              <a:t>Конкуренция </a:t>
            </a:r>
            <a:r>
              <a:rPr lang="ru-RU" sz="3100" dirty="0"/>
              <a:t>представляет собой основную регулирующую силу </a:t>
            </a:r>
            <a:r>
              <a:rPr lang="ru-RU" sz="3100" dirty="0" smtClean="0"/>
              <a:t> общественного развития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                            </a:t>
            </a:r>
            <a:r>
              <a:rPr lang="ru-RU" sz="2700" dirty="0" err="1" smtClean="0"/>
              <a:t>К.Р.Макконнелл</a:t>
            </a:r>
            <a:r>
              <a:rPr lang="ru-RU" sz="2700" dirty="0" smtClean="0"/>
              <a:t>,  </a:t>
            </a:r>
            <a:r>
              <a:rPr lang="ru-RU" sz="2700" dirty="0" err="1"/>
              <a:t>С.Л.Брю</a:t>
            </a:r>
            <a:r>
              <a:rPr lang="ru-RU" sz="3600" dirty="0" smtClean="0"/>
              <a:t>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32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Развития </a:t>
            </a:r>
            <a:r>
              <a:rPr lang="ru-RU" dirty="0" smtClean="0">
                <a:solidFill>
                  <a:schemeClr val="bg1"/>
                </a:solidFill>
              </a:rPr>
              <a:t>бизнеса, региона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Личный </a:t>
            </a:r>
            <a:r>
              <a:rPr lang="ru-RU" dirty="0" smtClean="0">
                <a:solidFill>
                  <a:schemeClr val="bg1"/>
                </a:solidFill>
              </a:rPr>
              <a:t>ресурс 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Профессиональное  образование как  ресурс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6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кадровое </a:t>
            </a:r>
            <a:r>
              <a:rPr lang="ru-RU" dirty="0" smtClean="0"/>
              <a:t>обеспечение </a:t>
            </a:r>
            <a:r>
              <a:rPr lang="ru-RU" dirty="0" smtClean="0"/>
              <a:t>реальной экономики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Цель  организаций СПО…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2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Новое поколение специалистов</a:t>
            </a:r>
          </a:p>
          <a:p>
            <a:endParaRPr lang="ru-RU" dirty="0"/>
          </a:p>
          <a:p>
            <a:r>
              <a:rPr lang="ru-RU" dirty="0" smtClean="0"/>
              <a:t>Адаптированный </a:t>
            </a:r>
            <a:r>
              <a:rPr lang="ru-RU" dirty="0"/>
              <a:t>к </a:t>
            </a:r>
            <a:r>
              <a:rPr lang="ru-RU" dirty="0" smtClean="0"/>
              <a:t>решаемым задачам действующий </a:t>
            </a:r>
            <a:r>
              <a:rPr lang="ru-RU" dirty="0" smtClean="0"/>
              <a:t>персонал  предприятий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Продукты  организаций СПО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86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        </a:t>
            </a:r>
            <a:r>
              <a:rPr lang="ru-RU" b="1" dirty="0" smtClean="0"/>
              <a:t>заказ  на подготовку кадров</a:t>
            </a:r>
          </a:p>
          <a:p>
            <a:endParaRPr lang="ru-RU" b="1" dirty="0" smtClean="0"/>
          </a:p>
          <a:p>
            <a:r>
              <a:rPr lang="ru-RU" dirty="0" smtClean="0"/>
              <a:t>Заказчики –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</a:t>
            </a:r>
            <a:r>
              <a:rPr lang="ru-RU" dirty="0" smtClean="0"/>
              <a:t> </a:t>
            </a:r>
            <a:r>
              <a:rPr lang="ru-RU" dirty="0" smtClean="0"/>
              <a:t>государство,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</a:t>
            </a:r>
            <a:r>
              <a:rPr lang="ru-RU" dirty="0" smtClean="0"/>
              <a:t>бизнес</a:t>
            </a:r>
            <a:r>
              <a:rPr lang="ru-RU" dirty="0" smtClean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</a:t>
            </a:r>
            <a:r>
              <a:rPr lang="ru-RU" dirty="0" smtClean="0"/>
              <a:t>граждане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/>
              <a:t>Поле конкуренции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70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" y="260648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Охват взрослого населения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мире формальным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неформальным  дополнительным образованием </a:t>
            </a:r>
            <a:r>
              <a:rPr lang="ru-RU" sz="3100" b="1" i="1" dirty="0" smtClean="0">
                <a:solidFill>
                  <a:srgbClr val="FF0000"/>
                </a:solidFill>
              </a:rPr>
              <a:t>(</a:t>
            </a:r>
            <a:r>
              <a:rPr lang="en-US" sz="3100" b="1" i="1" dirty="0" smtClean="0">
                <a:solidFill>
                  <a:srgbClr val="FF0000"/>
                </a:solidFill>
              </a:rPr>
              <a:t>World </a:t>
            </a:r>
            <a:r>
              <a:rPr lang="en-US" sz="3100" b="1" i="1" dirty="0">
                <a:solidFill>
                  <a:srgbClr val="FF0000"/>
                </a:solidFill>
              </a:rPr>
              <a:t>Bank</a:t>
            </a:r>
            <a:r>
              <a:rPr lang="ru-RU" sz="3100" b="1" i="1" dirty="0">
                <a:solidFill>
                  <a:srgbClr val="FF0000"/>
                </a:solidFill>
              </a:rPr>
              <a:t>, </a:t>
            </a:r>
            <a:r>
              <a:rPr lang="ru-RU" sz="3100" b="1" i="1" dirty="0" smtClean="0">
                <a:solidFill>
                  <a:srgbClr val="FF0000"/>
                </a:solidFill>
              </a:rPr>
              <a:t>2013)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008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72405959"/>
              </p:ext>
            </p:extLst>
          </p:nvPr>
        </p:nvGraphicFramePr>
        <p:xfrm>
          <a:off x="381000" y="1860550"/>
          <a:ext cx="8458199" cy="423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8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экономики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008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773" y="1295402"/>
            <a:ext cx="8328029" cy="294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за счет повышения квалификации 2,1%,</a:t>
            </a: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 </a:t>
            </a:r>
            <a:endParaRPr lang="ru-RU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Calibri"/>
              </a:rPr>
              <a:t>за 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счет роста населения – 0,4%,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за счет увеличения капитала – 0,5%.</a:t>
            </a:r>
          </a:p>
        </p:txBody>
      </p:sp>
    </p:spTree>
    <p:extLst>
      <p:ext uri="{BB962C8B-B14F-4D97-AF65-F5344CB8AC3E}">
        <p14:creationId xmlns:p14="http://schemas.microsoft.com/office/powerpoint/2010/main" val="4777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Конкурентоспособность выпускников – (зарплата через </a:t>
            </a:r>
            <a:r>
              <a:rPr lang="ru-RU" dirty="0" smtClean="0"/>
              <a:t>5 </a:t>
            </a:r>
            <a:r>
              <a:rPr lang="ru-RU" dirty="0" smtClean="0"/>
              <a:t>и 10 лет)</a:t>
            </a:r>
          </a:p>
          <a:p>
            <a:endParaRPr lang="ru-RU" dirty="0"/>
          </a:p>
          <a:p>
            <a:r>
              <a:rPr lang="ru-RU" dirty="0" smtClean="0"/>
              <a:t>Экономическая эффективность – себестоимость подготовки.</a:t>
            </a:r>
          </a:p>
          <a:p>
            <a:endParaRPr lang="ru-RU" dirty="0"/>
          </a:p>
          <a:p>
            <a:r>
              <a:rPr lang="ru-RU" dirty="0" smtClean="0"/>
              <a:t>Адаптивность организационного устройства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</a:t>
            </a:r>
            <a:r>
              <a:rPr lang="ru-RU" sz="2400" dirty="0" smtClean="0"/>
              <a:t>время реакции на внешние запросы)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конкурентоспособности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374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669</TotalTime>
  <Words>487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Управление через формирование конкурентной среды</vt:lpstr>
      <vt:lpstr> Конкуренция представляет собой основную регулирующую силу  общественного развития                                              К.Р.Макконнелл,  С.Л.Брю    </vt:lpstr>
      <vt:lpstr>Профессиональное  образование как  ресурс </vt:lpstr>
      <vt:lpstr>Цель  организаций СПО…</vt:lpstr>
      <vt:lpstr>Продукты  организаций СПО</vt:lpstr>
      <vt:lpstr>Поле конкуренции </vt:lpstr>
      <vt:lpstr>Охват взрослого населения в мире формальным и  неформальным  дополнительным образованием (World Bank, 2013)</vt:lpstr>
      <vt:lpstr>Рост экономики  США </vt:lpstr>
      <vt:lpstr>Критерии конкурентоспособности </vt:lpstr>
      <vt:lpstr>Инструменты  конкуренции…</vt:lpstr>
      <vt:lpstr>Презентация PowerPoint</vt:lpstr>
      <vt:lpstr>Общие компетенции и производительность труда</vt:lpstr>
      <vt:lpstr>Эксперты утверждают…</vt:lpstr>
      <vt:lpstr>Презентация PowerPoint</vt:lpstr>
      <vt:lpstr>Презентация PowerPoint</vt:lpstr>
      <vt:lpstr>Показатели конкурентного преимущества образовательной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Ефим</dc:creator>
  <cp:lastModifiedBy>Efim</cp:lastModifiedBy>
  <cp:revision>26</cp:revision>
  <dcterms:created xsi:type="dcterms:W3CDTF">2016-12-18T14:27:50Z</dcterms:created>
  <dcterms:modified xsi:type="dcterms:W3CDTF">2016-12-19T13:17:15Z</dcterms:modified>
</cp:coreProperties>
</file>