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61" r:id="rId4"/>
    <p:sldId id="258" r:id="rId5"/>
    <p:sldId id="263" r:id="rId6"/>
    <p:sldId id="267" r:id="rId7"/>
    <p:sldId id="268" r:id="rId8"/>
    <p:sldId id="269" r:id="rId9"/>
    <p:sldId id="259" r:id="rId10"/>
    <p:sldId id="270" r:id="rId11"/>
    <p:sldId id="257" r:id="rId12"/>
    <p:sldId id="271" r:id="rId13"/>
    <p:sldId id="272" r:id="rId14"/>
    <p:sldId id="27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ECAE-DA54-4F55-BF36-00CBE3E5D7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E8CCC-3DB6-4363-AB70-68A8EC1F1B08}">
      <dgm:prSet phldrT="[Текст]" custT="1"/>
      <dgm:spPr>
        <a:noFill/>
      </dgm:spPr>
      <dgm:t>
        <a:bodyPr/>
        <a:lstStyle/>
        <a:p>
          <a:r>
            <a:rPr lang="ru-RU" sz="24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Всего – 402 участника</a:t>
          </a:r>
          <a:endParaRPr lang="ru-RU" sz="24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649B6316-A06A-4C5A-86E2-394DBA51CA3D}" type="parTrans" cxnId="{B31DECC2-C630-42D1-860C-997769E08126}">
      <dgm:prSet/>
      <dgm:spPr/>
      <dgm:t>
        <a:bodyPr/>
        <a:lstStyle/>
        <a:p>
          <a:endParaRPr lang="ru-RU"/>
        </a:p>
      </dgm:t>
    </dgm:pt>
    <dgm:pt modelId="{427AAF0A-C5BC-4FE2-9055-DBB4FAF7EBE1}" type="sibTrans" cxnId="{B31DECC2-C630-42D1-860C-997769E08126}">
      <dgm:prSet/>
      <dgm:spPr/>
      <dgm:t>
        <a:bodyPr/>
        <a:lstStyle/>
        <a:p>
          <a:endParaRPr lang="ru-RU"/>
        </a:p>
      </dgm:t>
    </dgm:pt>
    <dgm:pt modelId="{EAE93E10-36B3-4413-B969-56100AE84DD2}">
      <dgm:prSet phldrT="[Текст]" custT="1"/>
      <dgm:spPr>
        <a:noFill/>
      </dgm:spPr>
      <dgm:t>
        <a:bodyPr/>
        <a:lstStyle/>
        <a:p>
          <a:r>
            <a:rPr lang="ru-RU" sz="24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Всего учебных заведений – 120 </a:t>
          </a:r>
          <a:endParaRPr lang="ru-RU" sz="24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03F13533-FE8B-418B-A11E-BC28305B19AB}" type="parTrans" cxnId="{8ECE8701-F129-4F1B-8AAD-1674E71FDE64}">
      <dgm:prSet/>
      <dgm:spPr/>
      <dgm:t>
        <a:bodyPr/>
        <a:lstStyle/>
        <a:p>
          <a:endParaRPr lang="ru-RU"/>
        </a:p>
      </dgm:t>
    </dgm:pt>
    <dgm:pt modelId="{D9A17525-17BC-4CF9-988B-1E83142F8526}" type="sibTrans" cxnId="{8ECE8701-F129-4F1B-8AAD-1674E71FDE64}">
      <dgm:prSet/>
      <dgm:spPr/>
      <dgm:t>
        <a:bodyPr/>
        <a:lstStyle/>
        <a:p>
          <a:endParaRPr lang="ru-RU"/>
        </a:p>
      </dgm:t>
    </dgm:pt>
    <dgm:pt modelId="{266A12D2-0F14-433E-BDEE-8188BB98C24C}">
      <dgm:prSet phldrT="[Текст]" custT="1"/>
      <dgm:spPr>
        <a:noFill/>
      </dgm:spPr>
      <dgm:t>
        <a:bodyPr/>
        <a:lstStyle/>
        <a:p>
          <a:r>
            <a:rPr lang="ru-RU" sz="22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в т. ч. заочно – 195 </a:t>
          </a:r>
          <a:endParaRPr lang="ru-RU" sz="22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172568F2-1E24-48E3-96EF-E938F49E4D90}" type="parTrans" cxnId="{11106983-81FF-44C2-AC25-4346B4EEFEBC}">
      <dgm:prSet/>
      <dgm:spPr/>
      <dgm:t>
        <a:bodyPr/>
        <a:lstStyle/>
        <a:p>
          <a:endParaRPr lang="ru-RU"/>
        </a:p>
      </dgm:t>
    </dgm:pt>
    <dgm:pt modelId="{8DFDF1D8-A614-4527-A541-871B4129433E}" type="sibTrans" cxnId="{11106983-81FF-44C2-AC25-4346B4EEFEBC}">
      <dgm:prSet/>
      <dgm:spPr/>
      <dgm:t>
        <a:bodyPr/>
        <a:lstStyle/>
        <a:p>
          <a:endParaRPr lang="ru-RU"/>
        </a:p>
      </dgm:t>
    </dgm:pt>
    <dgm:pt modelId="{1F48033C-C2FF-48EB-908F-B003B89803AE}">
      <dgm:prSet phldrT="[Текст]" custT="1"/>
      <dgm:spPr>
        <a:noFill/>
      </dgm:spPr>
      <dgm:t>
        <a:bodyPr/>
        <a:lstStyle/>
        <a:p>
          <a:r>
            <a:rPr lang="ru-RU" sz="2400" b="1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Всего городов, поселков, сел, станиц – 45</a:t>
          </a:r>
          <a:endParaRPr lang="ru-RU" sz="2400" b="1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312931F8-313B-41C5-B128-6CFE260B551D}" type="parTrans" cxnId="{1C712553-2895-4A93-8D23-DD7988BDBAD8}">
      <dgm:prSet/>
      <dgm:spPr/>
      <dgm:t>
        <a:bodyPr/>
        <a:lstStyle/>
        <a:p>
          <a:endParaRPr lang="ru-RU"/>
        </a:p>
      </dgm:t>
    </dgm:pt>
    <dgm:pt modelId="{1125D429-C4C9-41A9-9943-4B509F851035}" type="sibTrans" cxnId="{1C712553-2895-4A93-8D23-DD7988BDBAD8}">
      <dgm:prSet/>
      <dgm:spPr/>
      <dgm:t>
        <a:bodyPr/>
        <a:lstStyle/>
        <a:p>
          <a:endParaRPr lang="ru-RU"/>
        </a:p>
      </dgm:t>
    </dgm:pt>
    <dgm:pt modelId="{118297B2-A965-4B1F-B4C0-24805A941B11}" type="pres">
      <dgm:prSet presAssocID="{B715ECAE-DA54-4F55-BF36-00CBE3E5D7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7DDFB1-66DB-4826-BAD5-781AF65C94A8}" type="pres">
      <dgm:prSet presAssocID="{B715ECAE-DA54-4F55-BF36-00CBE3E5D748}" presName="Name1" presStyleCnt="0"/>
      <dgm:spPr/>
    </dgm:pt>
    <dgm:pt modelId="{D3682197-36B7-488C-9C01-05248E49B2E8}" type="pres">
      <dgm:prSet presAssocID="{B715ECAE-DA54-4F55-BF36-00CBE3E5D748}" presName="cycle" presStyleCnt="0"/>
      <dgm:spPr/>
    </dgm:pt>
    <dgm:pt modelId="{7D87CFA6-9EB3-40C7-A991-302683681527}" type="pres">
      <dgm:prSet presAssocID="{B715ECAE-DA54-4F55-BF36-00CBE3E5D748}" presName="srcNode" presStyleLbl="node1" presStyleIdx="0" presStyleCnt="4"/>
      <dgm:spPr/>
    </dgm:pt>
    <dgm:pt modelId="{186CF352-B6B1-4712-985D-F654AF3E0488}" type="pres">
      <dgm:prSet presAssocID="{B715ECAE-DA54-4F55-BF36-00CBE3E5D748}" presName="conn" presStyleLbl="parChTrans1D2" presStyleIdx="0" presStyleCnt="1"/>
      <dgm:spPr/>
      <dgm:t>
        <a:bodyPr/>
        <a:lstStyle/>
        <a:p>
          <a:endParaRPr lang="ru-RU"/>
        </a:p>
      </dgm:t>
    </dgm:pt>
    <dgm:pt modelId="{AC2A7ECC-72DA-4A11-84AC-5ECC10190C41}" type="pres">
      <dgm:prSet presAssocID="{B715ECAE-DA54-4F55-BF36-00CBE3E5D748}" presName="extraNode" presStyleLbl="node1" presStyleIdx="0" presStyleCnt="4"/>
      <dgm:spPr/>
    </dgm:pt>
    <dgm:pt modelId="{E7107A60-08A9-4938-BDCF-A501826844C1}" type="pres">
      <dgm:prSet presAssocID="{B715ECAE-DA54-4F55-BF36-00CBE3E5D748}" presName="dstNode" presStyleLbl="node1" presStyleIdx="0" presStyleCnt="4"/>
      <dgm:spPr/>
    </dgm:pt>
    <dgm:pt modelId="{FBDB72AD-95CB-469A-A893-19263ECC3199}" type="pres">
      <dgm:prSet presAssocID="{EBDE8CCC-3DB6-4363-AB70-68A8EC1F1B0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84E5F-3085-4828-AECC-048E21CDE9B5}" type="pres">
      <dgm:prSet presAssocID="{EBDE8CCC-3DB6-4363-AB70-68A8EC1F1B08}" presName="accent_1" presStyleCnt="0"/>
      <dgm:spPr/>
    </dgm:pt>
    <dgm:pt modelId="{5990EC38-51FE-4780-A19E-5629242DD2F2}" type="pres">
      <dgm:prSet presAssocID="{EBDE8CCC-3DB6-4363-AB70-68A8EC1F1B08}" presName="accentRepeatNode" presStyleLbl="solidFgAcc1" presStyleIdx="0" presStyleCnt="4" custScaleX="45565" custScaleY="41550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4D1943A9-6FB0-4607-A939-B7F4F659EC86}" type="pres">
      <dgm:prSet presAssocID="{266A12D2-0F14-433E-BDEE-8188BB98C24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812DD-5FF5-449D-BB61-DA16FFE779DB}" type="pres">
      <dgm:prSet presAssocID="{266A12D2-0F14-433E-BDEE-8188BB98C24C}" presName="accent_2" presStyleCnt="0"/>
      <dgm:spPr/>
    </dgm:pt>
    <dgm:pt modelId="{6A175C04-7D3F-4A84-B07C-A4DC0D673AD7}" type="pres">
      <dgm:prSet presAssocID="{266A12D2-0F14-433E-BDEE-8188BB98C24C}" presName="accentRepeatNode" presStyleLbl="solidFgAcc1" presStyleIdx="1" presStyleCnt="4" custScaleX="36712" custScaleY="35518"/>
      <dgm:spPr>
        <a:solidFill>
          <a:schemeClr val="accent5">
            <a:lumMod val="20000"/>
            <a:lumOff val="80000"/>
          </a:schemeClr>
        </a:solidFill>
      </dgm:spPr>
    </dgm:pt>
    <dgm:pt modelId="{CD4D1D58-DD54-4E31-A98F-86C9A4C1417F}" type="pres">
      <dgm:prSet presAssocID="{EAE93E10-36B3-4413-B969-56100AE84DD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7F423-BA78-4F0C-BFA7-B2D605FEE1D7}" type="pres">
      <dgm:prSet presAssocID="{EAE93E10-36B3-4413-B969-56100AE84DD2}" presName="accent_3" presStyleCnt="0"/>
      <dgm:spPr/>
    </dgm:pt>
    <dgm:pt modelId="{B5C42CA9-FE3E-4D11-BFAD-C2302B606071}" type="pres">
      <dgm:prSet presAssocID="{EAE93E10-36B3-4413-B969-56100AE84DD2}" presName="accentRepeatNode" presStyleLbl="solidFgAcc1" presStyleIdx="2" presStyleCnt="4" custScaleX="46345" custScaleY="46653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</dgm:pt>
    <dgm:pt modelId="{3A6D22E4-FDF5-407F-BFCD-91705AB412BE}" type="pres">
      <dgm:prSet presAssocID="{1F48033C-C2FF-48EB-908F-B003B89803A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BF744-D927-4A1A-B5BA-FBC6F5B7910B}" type="pres">
      <dgm:prSet presAssocID="{1F48033C-C2FF-48EB-908F-B003B89803AE}" presName="accent_4" presStyleCnt="0"/>
      <dgm:spPr/>
    </dgm:pt>
    <dgm:pt modelId="{B09849FC-DACD-4460-8A2D-776DEB956DC2}" type="pres">
      <dgm:prSet presAssocID="{1F48033C-C2FF-48EB-908F-B003B89803AE}" presName="accentRepeatNode" presStyleLbl="solidFgAcc1" presStyleIdx="3" presStyleCnt="4" custScaleX="50296" custScaleY="45510"/>
      <dgm:spPr/>
    </dgm:pt>
  </dgm:ptLst>
  <dgm:cxnLst>
    <dgm:cxn modelId="{982A14C3-E844-4823-8C69-84BA7D6186DD}" type="presOf" srcId="{1F48033C-C2FF-48EB-908F-B003B89803AE}" destId="{3A6D22E4-FDF5-407F-BFCD-91705AB412BE}" srcOrd="0" destOrd="0" presId="urn:microsoft.com/office/officeart/2008/layout/VerticalCurvedList"/>
    <dgm:cxn modelId="{16AF62A3-2013-4F74-9D47-97B4AEE4C293}" type="presOf" srcId="{266A12D2-0F14-433E-BDEE-8188BB98C24C}" destId="{4D1943A9-6FB0-4607-A939-B7F4F659EC86}" srcOrd="0" destOrd="0" presId="urn:microsoft.com/office/officeart/2008/layout/VerticalCurvedList"/>
    <dgm:cxn modelId="{8ECE8701-F129-4F1B-8AAD-1674E71FDE64}" srcId="{B715ECAE-DA54-4F55-BF36-00CBE3E5D748}" destId="{EAE93E10-36B3-4413-B969-56100AE84DD2}" srcOrd="2" destOrd="0" parTransId="{03F13533-FE8B-418B-A11E-BC28305B19AB}" sibTransId="{D9A17525-17BC-4CF9-988B-1E83142F8526}"/>
    <dgm:cxn modelId="{11106983-81FF-44C2-AC25-4346B4EEFEBC}" srcId="{B715ECAE-DA54-4F55-BF36-00CBE3E5D748}" destId="{266A12D2-0F14-433E-BDEE-8188BB98C24C}" srcOrd="1" destOrd="0" parTransId="{172568F2-1E24-48E3-96EF-E938F49E4D90}" sibTransId="{8DFDF1D8-A614-4527-A541-871B4129433E}"/>
    <dgm:cxn modelId="{1C712553-2895-4A93-8D23-DD7988BDBAD8}" srcId="{B715ECAE-DA54-4F55-BF36-00CBE3E5D748}" destId="{1F48033C-C2FF-48EB-908F-B003B89803AE}" srcOrd="3" destOrd="0" parTransId="{312931F8-313B-41C5-B128-6CFE260B551D}" sibTransId="{1125D429-C4C9-41A9-9943-4B509F851035}"/>
    <dgm:cxn modelId="{D97B1067-B066-49AE-B11C-BD0356B80100}" type="presOf" srcId="{427AAF0A-C5BC-4FE2-9055-DBB4FAF7EBE1}" destId="{186CF352-B6B1-4712-985D-F654AF3E0488}" srcOrd="0" destOrd="0" presId="urn:microsoft.com/office/officeart/2008/layout/VerticalCurvedList"/>
    <dgm:cxn modelId="{A0112521-0853-4A30-A69D-8388DD0BFEE4}" type="presOf" srcId="{EBDE8CCC-3DB6-4363-AB70-68A8EC1F1B08}" destId="{FBDB72AD-95CB-469A-A893-19263ECC3199}" srcOrd="0" destOrd="0" presId="urn:microsoft.com/office/officeart/2008/layout/VerticalCurvedList"/>
    <dgm:cxn modelId="{B31DECC2-C630-42D1-860C-997769E08126}" srcId="{B715ECAE-DA54-4F55-BF36-00CBE3E5D748}" destId="{EBDE8CCC-3DB6-4363-AB70-68A8EC1F1B08}" srcOrd="0" destOrd="0" parTransId="{649B6316-A06A-4C5A-86E2-394DBA51CA3D}" sibTransId="{427AAF0A-C5BC-4FE2-9055-DBB4FAF7EBE1}"/>
    <dgm:cxn modelId="{7E398915-0E14-4768-A64B-8DE96647AA66}" type="presOf" srcId="{EAE93E10-36B3-4413-B969-56100AE84DD2}" destId="{CD4D1D58-DD54-4E31-A98F-86C9A4C1417F}" srcOrd="0" destOrd="0" presId="urn:microsoft.com/office/officeart/2008/layout/VerticalCurvedList"/>
    <dgm:cxn modelId="{85B24EF9-21FD-463F-AD61-D1E916012EB7}" type="presOf" srcId="{B715ECAE-DA54-4F55-BF36-00CBE3E5D748}" destId="{118297B2-A965-4B1F-B4C0-24805A941B11}" srcOrd="0" destOrd="0" presId="urn:microsoft.com/office/officeart/2008/layout/VerticalCurvedList"/>
    <dgm:cxn modelId="{5AE3F245-51E2-4417-9566-89CA23E09CE1}" type="presParOf" srcId="{118297B2-A965-4B1F-B4C0-24805A941B11}" destId="{087DDFB1-66DB-4826-BAD5-781AF65C94A8}" srcOrd="0" destOrd="0" presId="urn:microsoft.com/office/officeart/2008/layout/VerticalCurvedList"/>
    <dgm:cxn modelId="{397FBFC4-C461-4118-9D47-800138BF0F7C}" type="presParOf" srcId="{087DDFB1-66DB-4826-BAD5-781AF65C94A8}" destId="{D3682197-36B7-488C-9C01-05248E49B2E8}" srcOrd="0" destOrd="0" presId="urn:microsoft.com/office/officeart/2008/layout/VerticalCurvedList"/>
    <dgm:cxn modelId="{6162F638-3473-4425-84E2-1EC20737FB84}" type="presParOf" srcId="{D3682197-36B7-488C-9C01-05248E49B2E8}" destId="{7D87CFA6-9EB3-40C7-A991-302683681527}" srcOrd="0" destOrd="0" presId="urn:microsoft.com/office/officeart/2008/layout/VerticalCurvedList"/>
    <dgm:cxn modelId="{DC788720-A0BA-4AB7-A315-0CD772273B63}" type="presParOf" srcId="{D3682197-36B7-488C-9C01-05248E49B2E8}" destId="{186CF352-B6B1-4712-985D-F654AF3E0488}" srcOrd="1" destOrd="0" presId="urn:microsoft.com/office/officeart/2008/layout/VerticalCurvedList"/>
    <dgm:cxn modelId="{7037B1FB-3253-4508-B435-46F2EC2871AC}" type="presParOf" srcId="{D3682197-36B7-488C-9C01-05248E49B2E8}" destId="{AC2A7ECC-72DA-4A11-84AC-5ECC10190C41}" srcOrd="2" destOrd="0" presId="urn:microsoft.com/office/officeart/2008/layout/VerticalCurvedList"/>
    <dgm:cxn modelId="{AEBCB67B-070B-4162-BB02-0280CC6D0AED}" type="presParOf" srcId="{D3682197-36B7-488C-9C01-05248E49B2E8}" destId="{E7107A60-08A9-4938-BDCF-A501826844C1}" srcOrd="3" destOrd="0" presId="urn:microsoft.com/office/officeart/2008/layout/VerticalCurvedList"/>
    <dgm:cxn modelId="{08072AF3-E05A-4F27-98B5-9602956ED52B}" type="presParOf" srcId="{087DDFB1-66DB-4826-BAD5-781AF65C94A8}" destId="{FBDB72AD-95CB-469A-A893-19263ECC3199}" srcOrd="1" destOrd="0" presId="urn:microsoft.com/office/officeart/2008/layout/VerticalCurvedList"/>
    <dgm:cxn modelId="{C174EA27-0442-4BD3-B2BE-751250BBDCC4}" type="presParOf" srcId="{087DDFB1-66DB-4826-BAD5-781AF65C94A8}" destId="{E7384E5F-3085-4828-AECC-048E21CDE9B5}" srcOrd="2" destOrd="0" presId="urn:microsoft.com/office/officeart/2008/layout/VerticalCurvedList"/>
    <dgm:cxn modelId="{092F1053-4ECC-4E44-BFC5-DF7A0B317337}" type="presParOf" srcId="{E7384E5F-3085-4828-AECC-048E21CDE9B5}" destId="{5990EC38-51FE-4780-A19E-5629242DD2F2}" srcOrd="0" destOrd="0" presId="urn:microsoft.com/office/officeart/2008/layout/VerticalCurvedList"/>
    <dgm:cxn modelId="{C61AE6BD-3FF7-4EBC-8C5A-3580B69F5DC8}" type="presParOf" srcId="{087DDFB1-66DB-4826-BAD5-781AF65C94A8}" destId="{4D1943A9-6FB0-4607-A939-B7F4F659EC86}" srcOrd="3" destOrd="0" presId="urn:microsoft.com/office/officeart/2008/layout/VerticalCurvedList"/>
    <dgm:cxn modelId="{D072233D-B7E6-41E6-B8EA-0A6BC184CA90}" type="presParOf" srcId="{087DDFB1-66DB-4826-BAD5-781AF65C94A8}" destId="{AC8812DD-5FF5-449D-BB61-DA16FFE779DB}" srcOrd="4" destOrd="0" presId="urn:microsoft.com/office/officeart/2008/layout/VerticalCurvedList"/>
    <dgm:cxn modelId="{B7FCFFA0-365D-4D6C-8017-352ED3BC5F45}" type="presParOf" srcId="{AC8812DD-5FF5-449D-BB61-DA16FFE779DB}" destId="{6A175C04-7D3F-4A84-B07C-A4DC0D673AD7}" srcOrd="0" destOrd="0" presId="urn:microsoft.com/office/officeart/2008/layout/VerticalCurvedList"/>
    <dgm:cxn modelId="{7BD9D218-BBD3-48A7-82E7-CA2FE66997D6}" type="presParOf" srcId="{087DDFB1-66DB-4826-BAD5-781AF65C94A8}" destId="{CD4D1D58-DD54-4E31-A98F-86C9A4C1417F}" srcOrd="5" destOrd="0" presId="urn:microsoft.com/office/officeart/2008/layout/VerticalCurvedList"/>
    <dgm:cxn modelId="{C977C3D1-1736-4F4D-89FA-5D6E4E018F43}" type="presParOf" srcId="{087DDFB1-66DB-4826-BAD5-781AF65C94A8}" destId="{C787F423-BA78-4F0C-BFA7-B2D605FEE1D7}" srcOrd="6" destOrd="0" presId="urn:microsoft.com/office/officeart/2008/layout/VerticalCurvedList"/>
    <dgm:cxn modelId="{6C144C1E-4AB5-41A7-9F17-BD7AF2543288}" type="presParOf" srcId="{C787F423-BA78-4F0C-BFA7-B2D605FEE1D7}" destId="{B5C42CA9-FE3E-4D11-BFAD-C2302B606071}" srcOrd="0" destOrd="0" presId="urn:microsoft.com/office/officeart/2008/layout/VerticalCurvedList"/>
    <dgm:cxn modelId="{92CFCB2D-5538-4779-B2E9-9D24E8FA2839}" type="presParOf" srcId="{087DDFB1-66DB-4826-BAD5-781AF65C94A8}" destId="{3A6D22E4-FDF5-407F-BFCD-91705AB412BE}" srcOrd="7" destOrd="0" presId="urn:microsoft.com/office/officeart/2008/layout/VerticalCurvedList"/>
    <dgm:cxn modelId="{F7A3053E-D078-4189-9E58-60CCBAD0B1A7}" type="presParOf" srcId="{087DDFB1-66DB-4826-BAD5-781AF65C94A8}" destId="{0F7BF744-D927-4A1A-B5BA-FBC6F5B7910B}" srcOrd="8" destOrd="0" presId="urn:microsoft.com/office/officeart/2008/layout/VerticalCurvedList"/>
    <dgm:cxn modelId="{AE4A6AF1-0AC9-4E99-9FF7-13C5FE1D6B8E}" type="presParOf" srcId="{0F7BF744-D927-4A1A-B5BA-FBC6F5B7910B}" destId="{B09849FC-DACD-4460-8A2D-776DEB956D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CF352-B6B1-4712-985D-F654AF3E0488}">
      <dsp:nvSpPr>
        <dsp:cNvPr id="0" name=""/>
        <dsp:cNvSpPr/>
      </dsp:nvSpPr>
      <dsp:spPr>
        <a:xfrm>
          <a:off x="-3358640" y="-516549"/>
          <a:ext cx="4004899" cy="4004899"/>
        </a:xfrm>
        <a:prstGeom prst="blockArc">
          <a:avLst>
            <a:gd name="adj1" fmla="val 18900000"/>
            <a:gd name="adj2" fmla="val 2700000"/>
            <a:gd name="adj3" fmla="val 53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B72AD-95CB-469A-A893-19263ECC3199}">
      <dsp:nvSpPr>
        <dsp:cNvPr id="0" name=""/>
        <dsp:cNvSpPr/>
      </dsp:nvSpPr>
      <dsp:spPr>
        <a:xfrm>
          <a:off x="338887" y="228471"/>
          <a:ext cx="7033805" cy="45718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88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Всего – 402 участника</a:t>
          </a:r>
          <a:endParaRPr lang="ru-RU" sz="24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338887" y="228471"/>
        <a:ext cx="7033805" cy="457181"/>
      </dsp:txXfrm>
    </dsp:sp>
    <dsp:sp modelId="{5990EC38-51FE-4780-A19E-5629242DD2F2}">
      <dsp:nvSpPr>
        <dsp:cNvPr id="0" name=""/>
        <dsp:cNvSpPr/>
      </dsp:nvSpPr>
      <dsp:spPr>
        <a:xfrm>
          <a:off x="208691" y="338338"/>
          <a:ext cx="260393" cy="237448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943A9-6FB0-4607-A939-B7F4F659EC86}">
      <dsp:nvSpPr>
        <dsp:cNvPr id="0" name=""/>
        <dsp:cNvSpPr/>
      </dsp:nvSpPr>
      <dsp:spPr>
        <a:xfrm>
          <a:off x="601000" y="914363"/>
          <a:ext cx="6771693" cy="45718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88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в т. ч. заочно – 195 </a:t>
          </a:r>
          <a:endParaRPr lang="ru-RU" sz="22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601000" y="914363"/>
        <a:ext cx="6771693" cy="457181"/>
      </dsp:txXfrm>
    </dsp:sp>
    <dsp:sp modelId="{6A175C04-7D3F-4A84-B07C-A4DC0D673AD7}">
      <dsp:nvSpPr>
        <dsp:cNvPr id="0" name=""/>
        <dsp:cNvSpPr/>
      </dsp:nvSpPr>
      <dsp:spPr>
        <a:xfrm>
          <a:off x="496100" y="1041465"/>
          <a:ext cx="209800" cy="20297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D1D58-DD54-4E31-A98F-86C9A4C1417F}">
      <dsp:nvSpPr>
        <dsp:cNvPr id="0" name=""/>
        <dsp:cNvSpPr/>
      </dsp:nvSpPr>
      <dsp:spPr>
        <a:xfrm>
          <a:off x="601000" y="1600254"/>
          <a:ext cx="6771693" cy="45718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88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Всего учебных заведений – 120 </a:t>
          </a:r>
          <a:endParaRPr lang="ru-RU" sz="24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601000" y="1600254"/>
        <a:ext cx="6771693" cy="457181"/>
      </dsp:txXfrm>
    </dsp:sp>
    <dsp:sp modelId="{B5C42CA9-FE3E-4D11-BFAD-C2302B606071}">
      <dsp:nvSpPr>
        <dsp:cNvPr id="0" name=""/>
        <dsp:cNvSpPr/>
      </dsp:nvSpPr>
      <dsp:spPr>
        <a:xfrm>
          <a:off x="468575" y="1695540"/>
          <a:ext cx="264851" cy="26661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D22E4-FDF5-407F-BFCD-91705AB412BE}">
      <dsp:nvSpPr>
        <dsp:cNvPr id="0" name=""/>
        <dsp:cNvSpPr/>
      </dsp:nvSpPr>
      <dsp:spPr>
        <a:xfrm>
          <a:off x="338887" y="2286146"/>
          <a:ext cx="7033805" cy="45718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88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Всего городов, поселков, сел, станиц – 45</a:t>
          </a:r>
          <a:endParaRPr lang="ru-RU" sz="2400" b="1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338887" y="2286146"/>
        <a:ext cx="7033805" cy="457181"/>
      </dsp:txXfrm>
    </dsp:sp>
    <dsp:sp modelId="{B09849FC-DACD-4460-8A2D-776DEB956DC2}">
      <dsp:nvSpPr>
        <dsp:cNvPr id="0" name=""/>
        <dsp:cNvSpPr/>
      </dsp:nvSpPr>
      <dsp:spPr>
        <a:xfrm>
          <a:off x="195172" y="2384697"/>
          <a:ext cx="287430" cy="2600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0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5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4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19.12.2016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27D5E1-84C9-40FA-A67A-5B433F38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9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19.12.2016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7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19.12.2016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9570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19.12.2016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3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19.12.2016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73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19.12.2016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5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19.12.2016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9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19.12.2016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6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19.12.2016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67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19.12.2016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6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19.12.2016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5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46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6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0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3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1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8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DC6E-BE19-4B02-9C87-944D4723879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DC6E-BE19-4B02-9C87-944D4723879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D39E2-7764-47D0-9410-A4401F8A4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343858B-39FA-434E-A91C-095B53531D26}" type="datetimeFigureOut">
              <a:rPr lang="ru-RU" smtClean="0">
                <a:solidFill>
                  <a:prstClr val="white"/>
                </a:solidFill>
              </a:rPr>
              <a:pPr/>
              <a:t>19.12.2016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27D5E1-84C9-40FA-A67A-5B433F38789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57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4025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2069956"/>
            <a:ext cx="93440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ВСЕРОССИЙСКАЯ НАУЧНО-ПРАКТИЧЕСКАЯ КОНФЕРЕНЦИЯ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3200" b="1" dirty="0" smtClean="0"/>
              <a:t>«</a:t>
            </a:r>
            <a:r>
              <a:rPr lang="ru-RU" sz="3200" b="1" dirty="0"/>
              <a:t>ФОРМИРОВАНИЕ И ПОДДЕРЖАНИЕ КОНКУРЕНТОСПОСОБНОСТИ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ОБРАЗОВАТЕЛЬНЫХ </a:t>
            </a:r>
            <a:r>
              <a:rPr lang="ru-RU" sz="3200" b="1" dirty="0"/>
              <a:t>ОРГАНИЗАЦИЙ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СРЕДНЕГО </a:t>
            </a:r>
            <a:r>
              <a:rPr lang="ru-RU" sz="3200" b="1" dirty="0"/>
              <a:t>ПРОФЕССИОНАЛЬНОГО ОБРАЗОВАНИЯ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981700" y="5660708"/>
            <a:ext cx="2628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20 декабря 2016 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1461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0" y="1778370"/>
            <a:ext cx="4657090" cy="144946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КРУГЛЫЙ СТОЛ № 1</a:t>
            </a:r>
          </a:p>
          <a:p>
            <a:pPr algn="ctr"/>
            <a:r>
              <a:rPr lang="ru-RU" sz="2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Инструменты эффективного управления образовательной </a:t>
            </a:r>
            <a:r>
              <a:rPr lang="ru-RU" sz="2000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организацией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http://mygorod48.ru/upload/main/705/7056e6f64db55cba54c31830a1b72d7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12" descr="C:\Users\1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" y="4226926"/>
            <a:ext cx="3499801" cy="26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1683"/>
            <a:ext cx="90805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ВСЕРОССИЙСКАЯ НАУЧНО-ПРАКТИЧЕСКАЯ КОНФЕРЕНЦИЯ</a:t>
            </a:r>
          </a:p>
          <a:p>
            <a:pPr algn="ctr"/>
            <a:endParaRPr lang="ru-RU" sz="1050" dirty="0" smtClean="0">
              <a:solidFill>
                <a:prstClr val="white"/>
              </a:solidFill>
            </a:endParaRPr>
          </a:p>
          <a:p>
            <a:pPr algn="ctr"/>
            <a:r>
              <a:rPr lang="ru-RU" b="1" dirty="0"/>
              <a:t>«ФОРМИРОВАНИЕ И ПОДДЕРЖАНИЕ КОНКУРЕНТОСПОСОБНОСТИ </a:t>
            </a:r>
            <a:br>
              <a:rPr lang="ru-RU" b="1" dirty="0"/>
            </a:br>
            <a:r>
              <a:rPr lang="ru-RU" b="1" dirty="0"/>
              <a:t>ОБРАЗОВАТЕЛЬНЫХ ОРГАНИЗАЦИЙ СРЕДНЕГО ПРОФЕССИОНАЛЬНОГО ОБРАЗОВАНИЯ»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40267" y="4617132"/>
            <a:ext cx="5734453" cy="14401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47814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3486150" y="3303270"/>
            <a:ext cx="5651500" cy="3497580"/>
          </a:xfrm>
          <a:prstGeom prst="rect">
            <a:avLst/>
          </a:prstGeom>
          <a:ln>
            <a:noFill/>
          </a:ln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Вопросы к обсуждению</a:t>
            </a: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:</a:t>
            </a:r>
          </a:p>
          <a:p>
            <a:pPr algn="ctr"/>
            <a:endParaRPr lang="ru-RU" sz="2000" b="1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  <a:p>
            <a:pPr marL="342900" lvl="0" indent="-342900" algn="l"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Организационно-управленческая структура: изучение запросов  </a:t>
            </a: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</a:b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и  </a:t>
            </a:r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оперативность исполнения.</a:t>
            </a:r>
          </a:p>
          <a:p>
            <a:pPr marL="342900" lvl="0" indent="-342900" algn="l"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Централизация ресурсов и сетевая организация реализации программ.</a:t>
            </a:r>
          </a:p>
          <a:p>
            <a:pPr marL="342900" lvl="0" indent="-342900" algn="l"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Оценка квалификации персонала образовательной организации </a:t>
            </a: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</a:b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и </a:t>
            </a:r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способы ее изменения</a:t>
            </a: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.</a:t>
            </a:r>
            <a:endParaRPr lang="ru-RU" sz="2000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5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8356" y="1823053"/>
            <a:ext cx="4312144" cy="122171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КРУГЛЫЙ СТОЛ № </a:t>
            </a:r>
            <a:r>
              <a:rPr lang="ru-RU" sz="2000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endParaRPr lang="ru-RU" sz="2000" kern="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Организация и содержание дуального обучения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http://mygorod48.ru/upload/main/705/7056e6f64db55cba54c31830a1b72d7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12" descr="C:\Users\1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45" y="4228774"/>
            <a:ext cx="3499801" cy="26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1683"/>
            <a:ext cx="90805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ВСЕРОССИЙСКАЯ НАУЧНО-ПРАКТИЧЕСКАЯ КОНФЕРЕНЦИЯ</a:t>
            </a:r>
          </a:p>
          <a:p>
            <a:pPr algn="ctr"/>
            <a:endParaRPr lang="ru-RU" sz="1050" dirty="0" smtClean="0">
              <a:solidFill>
                <a:prstClr val="white"/>
              </a:solidFill>
            </a:endParaRPr>
          </a:p>
          <a:p>
            <a:pPr algn="ctr"/>
            <a:r>
              <a:rPr lang="ru-RU" b="1" dirty="0"/>
              <a:t>«ФОРМИРОВАНИЕ И ПОДДЕРЖАНИЕ КОНКУРЕНТОСПОСОБНОСТИ </a:t>
            </a:r>
            <a:br>
              <a:rPr lang="ru-RU" b="1" dirty="0"/>
            </a:br>
            <a:r>
              <a:rPr lang="ru-RU" b="1" dirty="0"/>
              <a:t>ОБРАЗОВАТЕЛЬНЫХ ОРГАНИЗАЦИЙ СРЕДНЕГО ПРОФЕССИОНАЛЬНОГО ОБРАЗОВАНИЯ»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40267" y="4617132"/>
            <a:ext cx="5734453" cy="14401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47814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14025" y="2662156"/>
            <a:ext cx="5651500" cy="4201787"/>
          </a:xfrm>
          <a:prstGeom prst="rect">
            <a:avLst/>
          </a:prstGeom>
          <a:ln>
            <a:noFill/>
          </a:ln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Вопросы к обсуждению</a:t>
            </a: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:</a:t>
            </a:r>
          </a:p>
          <a:p>
            <a:pPr algn="ctr"/>
            <a:endParaRPr lang="ru-RU" sz="2000" b="1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  <a:p>
            <a:pPr marL="342900" lvl="0" indent="-342900" algn="l"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Нормативно-методическое </a:t>
            </a:r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обеспечение дуального обучения.</a:t>
            </a:r>
          </a:p>
          <a:p>
            <a:pPr marL="342900" lvl="0" indent="-342900" algn="l"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Организационно-мотивационные </a:t>
            </a:r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условия введения дуального обучения.</a:t>
            </a:r>
          </a:p>
          <a:p>
            <a:pPr marL="342900" lvl="0" indent="-342900" algn="l"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Особенности </a:t>
            </a:r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организации учебного процесса в условиях дуального обучения.</a:t>
            </a:r>
          </a:p>
          <a:p>
            <a:pPr marL="342900" lvl="0" indent="-342900" algn="l"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Проектирование </a:t>
            </a:r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содержания программ дуального обучения.</a:t>
            </a:r>
          </a:p>
          <a:p>
            <a:pPr marL="342900" lvl="0" indent="-342900" algn="l"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Организация </a:t>
            </a:r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контрольных процедур.</a:t>
            </a:r>
          </a:p>
        </p:txBody>
      </p:sp>
    </p:spTree>
    <p:extLst>
      <p:ext uri="{BB962C8B-B14F-4D97-AF65-F5344CB8AC3E}">
        <p14:creationId xmlns:p14="http://schemas.microsoft.com/office/powerpoint/2010/main" val="198454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966" y="1695663"/>
            <a:ext cx="6707645" cy="144946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КРУГЛЫЙ СТОЛ № </a:t>
            </a:r>
            <a:r>
              <a:rPr lang="ru-RU" sz="2000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endParaRPr lang="ru-RU" sz="2000" kern="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Разработка основных и дополнительных профессиональных образовательных программ </a:t>
            </a:r>
            <a:br>
              <a:rPr lang="ru-RU" sz="2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с учетом требований рынка труда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http://mygorod48.ru/upload/main/705/7056e6f64db55cba54c31830a1b72d7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12" descr="C:\Users\1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42" y="4226926"/>
            <a:ext cx="3499801" cy="26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1683"/>
            <a:ext cx="90805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ВСЕРОССИЙСКАЯ НАУЧНО-ПРАКТИЧЕСКАЯ КОНФЕРЕНЦИЯ</a:t>
            </a:r>
          </a:p>
          <a:p>
            <a:pPr algn="ctr"/>
            <a:endParaRPr lang="ru-RU" sz="1050" dirty="0" smtClean="0">
              <a:solidFill>
                <a:prstClr val="white"/>
              </a:solidFill>
            </a:endParaRPr>
          </a:p>
          <a:p>
            <a:pPr algn="ctr"/>
            <a:r>
              <a:rPr lang="ru-RU" b="1" dirty="0"/>
              <a:t>«ФОРМИРОВАНИЕ И ПОДДЕРЖАНИЕ КОНКУРЕНТОСПОСОБНОСТИ </a:t>
            </a:r>
            <a:br>
              <a:rPr lang="ru-RU" b="1" dirty="0"/>
            </a:br>
            <a:r>
              <a:rPr lang="ru-RU" b="1" dirty="0"/>
              <a:t>ОБРАЗОВАТЕЛЬНЫХ ОРГАНИЗАЦИЙ СРЕДНЕГО ПРОФЕССИОНАЛЬНОГО ОБРАЗОВАНИЯ»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40267" y="4617132"/>
            <a:ext cx="5734453" cy="14401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47814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3241964" y="3303270"/>
            <a:ext cx="5872826" cy="3497580"/>
          </a:xfrm>
          <a:prstGeom prst="rect">
            <a:avLst/>
          </a:prstGeom>
          <a:ln>
            <a:noFill/>
          </a:ln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Вопросы к обсуждению</a:t>
            </a:r>
            <a:r>
              <a:rPr lang="ru-RU" sz="20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:</a:t>
            </a:r>
          </a:p>
          <a:p>
            <a:pPr algn="ctr"/>
            <a:endParaRPr lang="ru-RU" sz="2000" b="1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  <a:p>
            <a:pPr marL="342900" lvl="0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sz="18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Организация разработки и корректировки образовательных программ. </a:t>
            </a:r>
          </a:p>
          <a:p>
            <a:pPr marL="342900" lvl="0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sz="18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Практика применения профессиональных стандартов при разработке и актуализации образовательных программ. </a:t>
            </a:r>
          </a:p>
          <a:p>
            <a:pPr marL="342900" lvl="0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ru-RU" sz="18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Практика региональной интеграции организаций профессионального образования при разработке содержания профессиональной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179334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16410"/>
            <a:ext cx="9126220" cy="144946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КРУГЛЫЙ СТОЛ № </a:t>
            </a:r>
            <a:r>
              <a:rPr lang="ru-RU" sz="2000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endParaRPr lang="ru-RU" sz="2000" kern="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6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Технологии обучения студентов и оценки достижения студентами  образовательных результатов при реализации основных и дополнительных профессиональных образовательных программ </a:t>
            </a:r>
            <a:r>
              <a:rPr lang="ru-RU" sz="1600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в </a:t>
            </a:r>
            <a:r>
              <a:rPr lang="ru-RU" sz="16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соответствии с требованиями ФГОС </a:t>
            </a:r>
            <a:r>
              <a:rPr lang="ru-RU" sz="1600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ru-RU" sz="1600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600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и </a:t>
            </a:r>
            <a:r>
              <a:rPr lang="ru-RU" sz="16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профессиональными стандартами</a:t>
            </a:r>
          </a:p>
          <a:p>
            <a:pPr algn="ctr"/>
            <a:endParaRPr lang="ru-RU" sz="1800" kern="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AutoShape 6" descr="http://mygorod48.ru/upload/main/705/7056e6f64db55cba54c31830a1b72d7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12" descr="C:\Users\1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42" y="4221957"/>
            <a:ext cx="3499801" cy="26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1683"/>
            <a:ext cx="90805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ВСЕРОССИЙСКАЯ НАУЧНО-ПРАКТИЧЕСКАЯ КОНФЕРЕНЦИЯ</a:t>
            </a:r>
          </a:p>
          <a:p>
            <a:pPr algn="ctr"/>
            <a:endParaRPr lang="ru-RU" sz="1050" dirty="0" smtClean="0">
              <a:solidFill>
                <a:prstClr val="white"/>
              </a:solidFill>
            </a:endParaRPr>
          </a:p>
          <a:p>
            <a:pPr algn="ctr"/>
            <a:r>
              <a:rPr lang="ru-RU" b="1" dirty="0"/>
              <a:t>«ФОРМИРОВАНИЕ И ПОДДЕРЖАНИЕ КОНКУРЕНТОСПОСОБНОСТИ </a:t>
            </a:r>
            <a:br>
              <a:rPr lang="ru-RU" b="1" dirty="0"/>
            </a:br>
            <a:r>
              <a:rPr lang="ru-RU" b="1" dirty="0"/>
              <a:t>ОБРАЗОВАТЕЛЬНЫХ ОРГАНИЗАЦИЙ СРЕДНЕГО ПРОФЕССИОНАЛЬНОГО ОБРАЗОВАНИЯ»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40267" y="4617132"/>
            <a:ext cx="5734453" cy="14401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47814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>
          <a:xfrm>
            <a:off x="12457" y="3346637"/>
            <a:ext cx="5617210" cy="3434017"/>
          </a:xfrm>
          <a:prstGeom prst="rect">
            <a:avLst/>
          </a:prstGeom>
          <a:ln>
            <a:noFill/>
          </a:ln>
        </p:spPr>
        <p:txBody>
          <a:bodyPr vert="horz" anchor="t">
            <a:no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Вопросы к обсуждению</a:t>
            </a:r>
            <a:r>
              <a:rPr lang="ru-RU" sz="16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:</a:t>
            </a:r>
          </a:p>
          <a:p>
            <a:pPr algn="ctr"/>
            <a:endParaRPr lang="ru-RU" sz="800" b="1" dirty="0">
              <a:ln w="3175"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  <a:p>
            <a:pPr marL="342900" lvl="0" indent="-342900" algn="l" fontAlgn="base">
              <a:buFont typeface="Symbol" panose="05050102010706020507" pitchFamily="18" charset="2"/>
              <a:buChar char="-"/>
            </a:pPr>
            <a:r>
              <a:rPr lang="ru-RU" sz="15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Технологии </a:t>
            </a:r>
            <a:r>
              <a:rPr lang="ru-RU" sz="15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формирования у студентов общих и профессиональных компетенций.</a:t>
            </a:r>
          </a:p>
          <a:p>
            <a:pPr marL="342900" lvl="0" indent="-342900" algn="l" fontAlgn="base">
              <a:buFont typeface="Symbol" panose="05050102010706020507" pitchFamily="18" charset="2"/>
              <a:buChar char="-"/>
            </a:pPr>
            <a:r>
              <a:rPr lang="ru-RU" sz="15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Практика </a:t>
            </a:r>
            <a:r>
              <a:rPr lang="ru-RU" sz="15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применения активных и интерактивных форм и методов обучения в учебно-воспитательном процессе.</a:t>
            </a:r>
          </a:p>
          <a:p>
            <a:pPr marL="342900" lvl="0" indent="-342900" algn="l" fontAlgn="base">
              <a:buFont typeface="Symbol" panose="05050102010706020507" pitchFamily="18" charset="2"/>
              <a:buChar char="-"/>
            </a:pPr>
            <a:r>
              <a:rPr lang="ru-RU" sz="1500" dirty="0" err="1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World</a:t>
            </a:r>
            <a:r>
              <a:rPr lang="ru-RU" sz="15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1500" dirty="0" err="1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Skills</a:t>
            </a:r>
            <a:r>
              <a:rPr lang="ru-RU" sz="15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 и конкурсы профессионального мастерства как инструмент повышения качества профессионального образования.</a:t>
            </a:r>
          </a:p>
          <a:p>
            <a:pPr marL="342900" lvl="0" indent="-342900" algn="l" fontAlgn="base">
              <a:buFont typeface="Symbol" panose="05050102010706020507" pitchFamily="18" charset="2"/>
              <a:buChar char="-"/>
            </a:pPr>
            <a:r>
              <a:rPr lang="ru-RU" sz="15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Технологии </a:t>
            </a:r>
            <a:r>
              <a:rPr lang="ru-RU" sz="15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обучения взрослых.</a:t>
            </a:r>
          </a:p>
          <a:p>
            <a:pPr marL="342900" lvl="0" indent="-342900" algn="l" fontAlgn="base">
              <a:buFont typeface="Symbol" panose="05050102010706020507" pitchFamily="18" charset="2"/>
              <a:buChar char="-"/>
            </a:pPr>
            <a:r>
              <a:rPr lang="ru-RU" sz="15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Инновационные </a:t>
            </a:r>
            <a:r>
              <a:rPr lang="ru-RU" sz="15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технологии обучения и воспитания в условиях требований ФГОС и рынка труда.</a:t>
            </a:r>
          </a:p>
          <a:p>
            <a:pPr marL="342900" lvl="0" indent="-342900" algn="l" fontAlgn="base">
              <a:buFont typeface="Symbol" panose="05050102010706020507" pitchFamily="18" charset="2"/>
              <a:buChar char="-"/>
            </a:pPr>
            <a:r>
              <a:rPr lang="ru-RU" sz="1500" dirty="0" smtClean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Подготовка </a:t>
            </a:r>
            <a:r>
              <a:rPr lang="ru-RU" sz="1500" dirty="0">
                <a:ln w="31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рабочих и специалистов по ТОП – 50.</a:t>
            </a:r>
          </a:p>
        </p:txBody>
      </p:sp>
    </p:spTree>
    <p:extLst>
      <p:ext uri="{BB962C8B-B14F-4D97-AF65-F5344CB8AC3E}">
        <p14:creationId xmlns:p14="http://schemas.microsoft.com/office/powerpoint/2010/main" val="302040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415632"/>
            <a:ext cx="8229600" cy="6044545"/>
          </a:xfrm>
        </p:spPr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r>
              <a:rPr lang="ru-RU" sz="3700" b="1" dirty="0"/>
              <a:t>МАТЕРИАЛЫ КОНФЕРЕНЦИИ РАЗМЕЩЕНЫ ПО АДРЕСУ:</a:t>
            </a:r>
            <a:endParaRPr lang="ru-RU" sz="3700" dirty="0"/>
          </a:p>
          <a:p>
            <a:pPr marL="64008" indent="0">
              <a:buNone/>
            </a:pPr>
            <a:r>
              <a:rPr lang="ru-RU" sz="3700" b="1" dirty="0"/>
              <a:t> </a:t>
            </a:r>
            <a:endParaRPr lang="ru-RU" sz="3700" dirty="0"/>
          </a:p>
          <a:p>
            <a:pPr marL="64008" indent="0" algn="ctr">
              <a:buNone/>
            </a:pPr>
            <a:endParaRPr lang="ru-RU" sz="3700" b="1" dirty="0" smtClean="0"/>
          </a:p>
          <a:p>
            <a:pPr marL="64008" indent="0" algn="ctr">
              <a:buNone/>
            </a:pPr>
            <a:r>
              <a:rPr lang="ru-RU" sz="3700" b="1" dirty="0" smtClean="0"/>
              <a:t>pgk63.ru</a:t>
            </a:r>
            <a:r>
              <a:rPr lang="ru-RU" sz="3700" b="1" dirty="0"/>
              <a:t> </a:t>
            </a:r>
            <a:r>
              <a:rPr lang="ru-RU" sz="3700" dirty="0"/>
              <a:t>(официальный сайт </a:t>
            </a:r>
            <a:r>
              <a:rPr lang="ru-RU" sz="3700" dirty="0" smtClean="0"/>
              <a:t>ГБПОУ «ПГК») </a:t>
            </a:r>
            <a:r>
              <a:rPr lang="ru-RU" sz="3700" b="1" dirty="0"/>
              <a:t> </a:t>
            </a:r>
            <a:r>
              <a:rPr lang="ru-RU" sz="3700" b="1" dirty="0" smtClean="0">
                <a:sym typeface="Symbol" panose="05050102010706020507" pitchFamily="18" charset="2"/>
              </a:rPr>
              <a:t></a:t>
            </a:r>
            <a:endParaRPr lang="ru-RU" sz="3700" b="1" dirty="0" smtClean="0"/>
          </a:p>
          <a:p>
            <a:pPr marL="64008" indent="0" algn="ctr">
              <a:buNone/>
            </a:pPr>
            <a:r>
              <a:rPr lang="ru-RU" sz="3700" b="1" dirty="0" smtClean="0">
                <a:sym typeface="Symbol" panose="05050102010706020507" pitchFamily="18" charset="2"/>
              </a:rPr>
              <a:t></a:t>
            </a:r>
            <a:r>
              <a:rPr lang="ru-RU" sz="3700" b="1" dirty="0" smtClean="0"/>
              <a:t>  Образование </a:t>
            </a:r>
            <a:r>
              <a:rPr lang="ru-RU" sz="3700" b="1" dirty="0" smtClean="0">
                <a:sym typeface="Symbol" panose="05050102010706020507" pitchFamily="18" charset="2"/>
              </a:rPr>
              <a:t></a:t>
            </a:r>
            <a:r>
              <a:rPr lang="ru-RU" sz="3700" b="1" dirty="0" smtClean="0"/>
              <a:t> Семинары, конференции, конкурсы </a:t>
            </a:r>
            <a:r>
              <a:rPr lang="ru-RU" sz="3700" b="1" dirty="0" smtClean="0">
                <a:sym typeface="Symbol" panose="05050102010706020507" pitchFamily="18" charset="2"/>
              </a:rPr>
              <a:t></a:t>
            </a:r>
            <a:r>
              <a:rPr lang="ru-RU" sz="3700" b="1" dirty="0" smtClean="0"/>
              <a:t>  Всероссийская научно-практическая конференция 2016:</a:t>
            </a:r>
            <a:endParaRPr lang="ru-RU" sz="3700" dirty="0" smtClean="0"/>
          </a:p>
          <a:p>
            <a:pPr marL="64008" indent="0">
              <a:buNone/>
            </a:pPr>
            <a:r>
              <a:rPr lang="ru-RU" sz="3700" b="1" dirty="0"/>
              <a:t> 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Информационное </a:t>
            </a:r>
            <a:r>
              <a:rPr lang="ru-RU" sz="3700" dirty="0"/>
              <a:t>письмо по </a:t>
            </a:r>
            <a:r>
              <a:rPr lang="ru-RU" sz="3700" dirty="0" smtClean="0"/>
              <a:t>конференции.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Положение </a:t>
            </a:r>
            <a:r>
              <a:rPr lang="ru-RU" sz="3700" dirty="0"/>
              <a:t>о проведении </a:t>
            </a:r>
            <a:r>
              <a:rPr lang="ru-RU" sz="3700" dirty="0" smtClean="0"/>
              <a:t>конференции.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Программа конференции.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Фотоматериалы </a:t>
            </a:r>
            <a:r>
              <a:rPr lang="ru-RU" sz="3700" dirty="0"/>
              <a:t>(с 21.12.2016</a:t>
            </a:r>
            <a:r>
              <a:rPr lang="ru-RU" sz="3700" dirty="0" smtClean="0"/>
              <a:t>).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Презентационные </a:t>
            </a:r>
            <a:r>
              <a:rPr lang="ru-RU" sz="3700" dirty="0"/>
              <a:t>материалы конференции </a:t>
            </a:r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dirty="0" smtClean="0"/>
              <a:t>(</a:t>
            </a:r>
            <a:r>
              <a:rPr lang="ru-RU" sz="3700" dirty="0"/>
              <a:t>с 21.12.2016</a:t>
            </a:r>
            <a:r>
              <a:rPr lang="ru-RU" sz="3700" dirty="0" smtClean="0"/>
              <a:t>).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Сборник </a:t>
            </a:r>
            <a:r>
              <a:rPr lang="ru-RU" sz="3700" dirty="0"/>
              <a:t>материалов конференции </a:t>
            </a:r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dirty="0" smtClean="0"/>
              <a:t>(</a:t>
            </a:r>
            <a:r>
              <a:rPr lang="ru-RU" sz="3700" dirty="0"/>
              <a:t>после 27.12.2016</a:t>
            </a:r>
            <a:r>
              <a:rPr lang="ru-RU" sz="3700" dirty="0" smtClean="0"/>
              <a:t>).</a:t>
            </a:r>
            <a:endParaRPr lang="ru-RU" sz="3700" dirty="0"/>
          </a:p>
          <a:p>
            <a:pPr>
              <a:buFont typeface="Symbol" panose="05050102010706020507" pitchFamily="18" charset="2"/>
              <a:buChar char="-"/>
            </a:pPr>
            <a:r>
              <a:rPr lang="ru-RU" sz="3700" dirty="0" smtClean="0"/>
              <a:t>Пост-релиз </a:t>
            </a:r>
            <a:r>
              <a:rPr lang="ru-RU" sz="3700" dirty="0"/>
              <a:t>конференции (после 27.12.2016</a:t>
            </a:r>
            <a:r>
              <a:rPr lang="ru-RU" sz="3700" dirty="0" smtClean="0"/>
              <a:t>).</a:t>
            </a:r>
            <a:endParaRPr lang="ru-RU" sz="3700" dirty="0"/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69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marL="0"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конференции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375"/>
            <a:ext cx="6533002" cy="2819400"/>
          </a:xfrm>
        </p:spPr>
        <p:txBody>
          <a:bodyPr>
            <a:normAutofit fontScale="62500" lnSpcReduction="20000"/>
          </a:bodyPr>
          <a:lstStyle/>
          <a:p>
            <a:pPr marL="447675" indent="-266700">
              <a:lnSpc>
                <a:spcPct val="120000"/>
              </a:lnSpc>
              <a:spcBef>
                <a:spcPts val="600"/>
              </a:spcBef>
            </a:pPr>
            <a:r>
              <a:rPr lang="ru-RU" sz="2600" b="1" dirty="0" smtClean="0"/>
              <a:t>Руководители образовательных </a:t>
            </a:r>
            <a:r>
              <a:rPr lang="ru-RU" sz="2600" b="1" dirty="0"/>
              <a:t>учреждений </a:t>
            </a:r>
            <a:r>
              <a:rPr lang="ru-RU" sz="2600" b="1" dirty="0" smtClean="0"/>
              <a:t>СПО.</a:t>
            </a:r>
          </a:p>
          <a:p>
            <a:pPr marL="447675" indent="-266700">
              <a:lnSpc>
                <a:spcPct val="120000"/>
              </a:lnSpc>
              <a:spcBef>
                <a:spcPts val="600"/>
              </a:spcBef>
            </a:pPr>
            <a:r>
              <a:rPr lang="ru-RU" sz="2600" b="1" dirty="0" smtClean="0"/>
              <a:t>Руководители структурных подразделений ПОО.</a:t>
            </a:r>
          </a:p>
          <a:p>
            <a:pPr marL="447675" indent="-266700">
              <a:lnSpc>
                <a:spcPct val="120000"/>
              </a:lnSpc>
              <a:spcBef>
                <a:spcPts val="600"/>
              </a:spcBef>
            </a:pPr>
            <a:r>
              <a:rPr lang="ru-RU" sz="2600" b="1" dirty="0" smtClean="0"/>
              <a:t>Руководители ресурсных центров.</a:t>
            </a:r>
          </a:p>
          <a:p>
            <a:pPr marL="447675" indent="-266700">
              <a:lnSpc>
                <a:spcPct val="120000"/>
              </a:lnSpc>
              <a:spcBef>
                <a:spcPts val="600"/>
              </a:spcBef>
            </a:pPr>
            <a:r>
              <a:rPr lang="ru-RU" sz="2600" b="1" dirty="0" smtClean="0"/>
              <a:t>Преподаватели.</a:t>
            </a:r>
          </a:p>
          <a:p>
            <a:pPr marL="447675" indent="-266700">
              <a:lnSpc>
                <a:spcPct val="120000"/>
              </a:lnSpc>
              <a:spcBef>
                <a:spcPts val="600"/>
              </a:spcBef>
            </a:pPr>
            <a:r>
              <a:rPr lang="ru-RU" sz="2600" b="1" dirty="0"/>
              <a:t>С</a:t>
            </a:r>
            <a:r>
              <a:rPr lang="ru-RU" sz="2600" b="1" dirty="0" smtClean="0"/>
              <a:t>пециалисты ВПО.</a:t>
            </a:r>
          </a:p>
          <a:p>
            <a:pPr marL="447675" indent="-266700">
              <a:lnSpc>
                <a:spcPct val="120000"/>
              </a:lnSpc>
              <a:spcBef>
                <a:spcPts val="600"/>
              </a:spcBef>
            </a:pPr>
            <a:r>
              <a:rPr lang="ru-RU" sz="2600" b="1" dirty="0" smtClean="0"/>
              <a:t>Представители органов  управления.  образованием, организаций ДПО.</a:t>
            </a:r>
          </a:p>
          <a:p>
            <a:pPr marL="447675" indent="-266700">
              <a:lnSpc>
                <a:spcPct val="120000"/>
              </a:lnSpc>
              <a:spcBef>
                <a:spcPts val="600"/>
              </a:spcBef>
            </a:pPr>
            <a:r>
              <a:rPr lang="ru-RU" sz="2600" b="1" dirty="0"/>
              <a:t>П</a:t>
            </a:r>
            <a:r>
              <a:rPr lang="ru-RU" sz="2600" b="1" dirty="0" smtClean="0"/>
              <a:t>редставители </a:t>
            </a:r>
            <a:r>
              <a:rPr lang="ru-RU" sz="2600" b="1" dirty="0"/>
              <a:t>объединений </a:t>
            </a:r>
            <a:r>
              <a:rPr lang="ru-RU" sz="2600" b="1" dirty="0" smtClean="0"/>
              <a:t>работодателей</a:t>
            </a:r>
            <a:r>
              <a:rPr lang="ru-RU" sz="2600" b="1" dirty="0"/>
              <a:t>.</a:t>
            </a:r>
            <a:endParaRPr lang="ru-RU" sz="2600" b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7865326"/>
              </p:ext>
            </p:extLst>
          </p:nvPr>
        </p:nvGraphicFramePr>
        <p:xfrm>
          <a:off x="1733370" y="3886200"/>
          <a:ext cx="741063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4230033"/>
            <a:ext cx="2257425" cy="2265362"/>
            <a:chOff x="140" y="1419"/>
            <a:chExt cx="1684" cy="1683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17" name="Picture 19" descr="mar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608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3707934" y="722762"/>
            <a:ext cx="5436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120 учебных </a:t>
            </a:r>
            <a:r>
              <a:rPr lang="ru-RU" b="1" dirty="0"/>
              <a:t>заведений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из 45 городов, сел, поселков и станиц РФ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marL="0"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участников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2250" y="1506109"/>
            <a:ext cx="9144000" cy="532453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Абакан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Брянск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Бугуруслан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Воронеж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г</a:t>
            </a:r>
            <a:r>
              <a:rPr lang="ru-RU" sz="2000" b="1" dirty="0" smtClean="0"/>
              <a:t>. </a:t>
            </a:r>
            <a:r>
              <a:rPr lang="ru-RU" sz="2000" b="1" dirty="0"/>
              <a:t>Очер, Пермский край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г. Чайковский, Пермский край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Екатеринбург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 err="1"/>
              <a:t>Заимск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Казань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 smtClean="0"/>
              <a:t>Каменск-</a:t>
            </a:r>
            <a:br>
              <a:rPr lang="ru-RU" sz="2000" b="1" dirty="0" smtClean="0"/>
            </a:br>
            <a:r>
              <a:rPr lang="ru-RU" sz="2000" b="1" dirty="0" smtClean="0"/>
              <a:t>Уральский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Комсомольск-на Амуре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 err="1"/>
              <a:t>Кошкинский</a:t>
            </a:r>
            <a:r>
              <a:rPr lang="ru-RU" sz="2000" b="1" dirty="0"/>
              <a:t> район, с. Надеждино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Курган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Курск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Лениногорск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Макушино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Москва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Нижнекамск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Нижний Тагил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Новокузнецк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Новокуйбышевск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Омск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Пенза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Похвистнево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Самара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Санкт-Петербург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Саратов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Сергиевск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Симферополь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Строитель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Сызрань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Тамбов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Тверь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Тольятти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Томск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Тула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Тюмень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Улан-Удэ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Ульяновск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Уфа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Феодосия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Цивильск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Чапаевск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Чебоксары</a:t>
            </a:r>
            <a:endParaRPr lang="ru-RU" sz="2000" dirty="0"/>
          </a:p>
          <a:p>
            <a:pPr marL="342900" lvl="0" indent="-342900" fontAlgn="b">
              <a:buFont typeface="+mj-lt"/>
              <a:buAutoNum type="arabicPeriod"/>
            </a:pPr>
            <a:r>
              <a:rPr lang="ru-RU" sz="2000" b="1" dirty="0"/>
              <a:t>Якутск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760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marL="0"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– участники конференции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02642"/>
              </p:ext>
            </p:extLst>
          </p:nvPr>
        </p:nvGraphicFramePr>
        <p:xfrm>
          <a:off x="0" y="1347221"/>
          <a:ext cx="9143999" cy="5062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419"/>
                <a:gridCol w="5117580"/>
              </a:tblGrid>
              <a:tr h="61809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АО «АСО УНИВЕРСАЛ»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Самарской области "Тольяттинский колледж сервисных технологий и предпринимательства"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</a:tr>
              <a:tr h="740762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Ассоциация «Ремесленная палата Самарской области»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Самарской области 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Новокуйбышевский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гуманитарно-технологический колледж»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</a:tr>
              <a:tr h="61809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БПОУ Омской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области «Омский региональный многопрофильный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Самарской области «Самарский государственный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</a:tr>
              <a:tr h="863429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ГАОУ ДПО «Институт регионального развития Пензенской области»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Самарской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области «Самарский колледж сервиса производственного оборудования имени Героя Российской Федерации Е.В. Золотухина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</a:tr>
              <a:tr h="61809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ГАПОУ «Лениногорский музыкально-художественный педагогический колледж» (Республика Татарстан)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Самарской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области «Тольяттинский машиностроительный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</a:tr>
              <a:tr h="61809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ГАПОУ ПО «Пензенский агропромышленный колледж»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Самарской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области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Новокуйбышевский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нефтехимический техникум"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</a:tr>
              <a:tr h="495429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ГАПОУ СО «Нижнетагильский техникум металлообрабатывающих производств и сервиса»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Самарской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области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«Жигулевский государственный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762" marR="4762" marT="4762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35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marL="0"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– участники конференции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54248"/>
              </p:ext>
            </p:extLst>
          </p:nvPr>
        </p:nvGraphicFramePr>
        <p:xfrm>
          <a:off x="0" y="1160019"/>
          <a:ext cx="9143999" cy="5580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418"/>
                <a:gridCol w="5117581"/>
              </a:tblGrid>
              <a:tr h="436427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ГАПОУ ТО «Западно-Сибирский государственный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Саратовской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области 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Балаковский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политехнический техникум»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</a:tr>
              <a:tr h="54448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ГАУ ДПО «Институт регионального развития Пензенской области»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Саратовской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области 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Балаковский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промышленно-транспортный техникум им.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Н.В.Грибанова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»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</a:tr>
              <a:tr h="54448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ГБПОУ «Брянский строительный колледж имени профессора Н.Е.Жуковского»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Свердловской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области «Уральский политехнический колледж – МЦК»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</a:tr>
              <a:tr h="436427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ГБПОУ «Самарский государственный колледж сервисных технологий и дизайна»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Тюменской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области «Западно-Сибирский государственный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</a:tr>
              <a:tr h="760602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ГБПОУ «Самарский медицинский колледж им. Н. Ляпиной» филиал «Самарский медико-социальный колледж»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Чувашской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Республики «Чебоксарский экономико-технологический колледж» Министерства образования и молодежной политики Чувашской Республики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</a:tr>
              <a:tr h="760602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ГБПОУ «Самарский техникум промышленных технологий»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Чувашской Республики 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Цивильский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аграрно-технологический техникум» Министерства образования и молодежной политики Чувашской Республики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</a:tr>
              <a:tr h="54448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ГБПОУ «Самарское 4областное училище культуры и искусств»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Самарской области 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Новокуйбышевский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гуманитарно-технологический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</a:tr>
              <a:tr h="54448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ГБПОУ «Сызранский политехнический колледж»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Самарской области «Самарский Торгово-Экономический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195" marR="4195" marT="419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42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marL="0"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– участники конференции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78908"/>
              </p:ext>
            </p:extLst>
          </p:nvPr>
        </p:nvGraphicFramePr>
        <p:xfrm>
          <a:off x="0" y="1296058"/>
          <a:ext cx="9144000" cy="5175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419"/>
                <a:gridCol w="5117581"/>
              </a:tblGrid>
              <a:tr h="429998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ГБПОУ «Чайковский техникум промышленных технологий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управления»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ГБОУ Саратовкой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области 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Вольский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строительный лицей»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ГБПОУ ВО «Борисоглебский техникум промышленных и информационных технологий»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ГБОУ СПО 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Нефтегоский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Государственный Техникум»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ГБПОУ Московский Технологический Колледж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ГБОУ СПО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«Тольяттинский политехнический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ГБПОУ РК «Симферопольский политехнический колледж»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Березниковский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строительный техникум»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</a:tr>
              <a:tr h="713002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ГБПОУ РС (Я) "Якутский коммунально-строительный техникум"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Самарской области «Чапаевский химико-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технологический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техникум»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ГБПОУ Самарской области «Губернский колледж г.Сызрани»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«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Сергиевский губернский техникум»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ГБПОУ СО «ГУМАНИТАРНЫЙ КОЛЛЕДЖ»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«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Строгановский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ГБПОУ Уфимский колледж радиоэлектроники, телекоммуникаций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безопасности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«Байкальский колледж туризма и сервиса»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5493" marR="5493" marT="5493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42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marL="0"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– участники конференции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01697"/>
              </p:ext>
            </p:extLst>
          </p:nvPr>
        </p:nvGraphicFramePr>
        <p:xfrm>
          <a:off x="0" y="1406215"/>
          <a:ext cx="91440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6419"/>
                <a:gridCol w="5117581"/>
              </a:tblGrid>
              <a:tr h="60194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Самарской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области «Самарский металлургический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«Губернский колледж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г.Сызрани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</a:tr>
              <a:tr h="60194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Пензенской области «Пензенский многопрофильный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«Курганский базовый медицинский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</a:tr>
              <a:tr h="60194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Заинский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политехнический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«Курганский педагогический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</a:tr>
              <a:tr h="840868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«Казанский колледж коммунального хозяйства 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строительства»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«Курганский технологический колледж имени Героя Советского Союза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Н.Я.Анфиногенова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</a:tr>
              <a:tr h="60194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«Нижнекамский индустриальный техникум»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Сызранский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политехнический колледж»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</a:tr>
              <a:tr h="601945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«Педагогический колледж»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. Бугуруслана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«Тверской колледж сервиса и туризма»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</a:tr>
              <a:tr h="721407"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ГАПОУ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Пензенской области «Пензенский колледж архитектуры и строительства»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0170" marR="131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ГБПОУ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«Феодосийский политехнический техникум»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4637" marR="4637" marT="4637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42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marL="0"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Пленарное заседание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89" y="4756988"/>
            <a:ext cx="3190575" cy="21695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783865"/>
            <a:ext cx="9144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ВСЕРОССИЙСКОЙ НАУЧНО-ПРАКТИЧЕСКОЙ КОНФЕРЕНЦИИ</a:t>
            </a:r>
            <a:endParaRPr lang="ru-RU" sz="1200" b="1" dirty="0"/>
          </a:p>
          <a:p>
            <a:pPr algn="ctr"/>
            <a:endParaRPr lang="ru-RU" sz="1100" b="1" dirty="0"/>
          </a:p>
          <a:p>
            <a:pPr algn="ctr"/>
            <a:r>
              <a:rPr lang="ru-RU" sz="1400" b="1" dirty="0"/>
              <a:t>«ФОРМИРОВАНИЕ И ПОДДЕРЖАНИЕ КОНКУРЕНТОСПОСОБНОСТИ </a:t>
            </a:r>
            <a:br>
              <a:rPr lang="ru-RU" sz="1400" b="1" dirty="0"/>
            </a:br>
            <a:r>
              <a:rPr lang="ru-RU" sz="1400" b="1" dirty="0"/>
              <a:t>ОБРАЗОВАТЕЛЬНЫХ ОРГАНИЗАЦИЙ </a:t>
            </a:r>
            <a:r>
              <a:rPr lang="ru-RU" sz="1400" b="1" dirty="0" smtClean="0"/>
              <a:t>СРЕДНЕГО </a:t>
            </a:r>
            <a:r>
              <a:rPr lang="ru-RU" sz="1400" b="1" dirty="0"/>
              <a:t>ПРОФЕССИОНАЛЬНОГО ОБРАЗОВАНИЯ»</a:t>
            </a:r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0" y="2103788"/>
            <a:ext cx="9144000" cy="4891372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ЗАГРЕБОВА ЛАРИСА ЕВГЕНЬЕВНА,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министра – руководитель департамента государственной службы, правого и кадрового обеспечения отрасли, к.э.н.</a:t>
            </a:r>
          </a:p>
          <a:p>
            <a:pPr marL="64008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слово. Открытие конференции</a:t>
            </a:r>
          </a:p>
          <a:p>
            <a:pPr marL="6400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КОГАН ЕФИМ ЯКОВЛЕВИЧ,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Приволжского филиала ФГАУ ФИРО»,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 н., профессор</a:t>
            </a:r>
          </a:p>
          <a:p>
            <a:pPr marL="64008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и инструменты поддержания актуальности кадрового потенциала высокотехнологичного производства средствами СПО</a:t>
            </a:r>
          </a:p>
          <a:p>
            <a:pPr marL="6400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ЕФИМОВА СВЕТЛАНА АЛЕКСАНДРОВНА,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ЦПО Самарской области,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4008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система квалификаций России как инструмент согласования спроса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на профессиональные квалификации       </a:t>
            </a:r>
          </a:p>
          <a:p>
            <a:pPr marL="6400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СИМОНОВА МАРИНА ВИКТОРОВНА,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экономического университета,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д.э.н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член Ассоциации «Союз работодателей Самарской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64008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 профессионального образования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области: состояние и тенденции</a:t>
            </a:r>
          </a:p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66102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53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marL="0"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Пленарное заседание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1" y="4722699"/>
            <a:ext cx="3190575" cy="21695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783865"/>
            <a:ext cx="9144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ВСЕРОССИЙСКОЙ НАУЧНО-ПРАКТИЧЕСКОЙ КОНФЕРЕНЦИИ</a:t>
            </a:r>
            <a:endParaRPr lang="ru-RU" sz="1200" b="1" dirty="0"/>
          </a:p>
          <a:p>
            <a:pPr algn="ctr"/>
            <a:endParaRPr lang="ru-RU" sz="1100" b="1" dirty="0"/>
          </a:p>
          <a:p>
            <a:pPr algn="ctr"/>
            <a:r>
              <a:rPr lang="ru-RU" sz="1400" b="1" dirty="0"/>
              <a:t>«ФОРМИРОВАНИЕ И ПОДДЕРЖАНИЕ КОНКУРЕНТОСПОСОБНОСТИ </a:t>
            </a:r>
            <a:br>
              <a:rPr lang="ru-RU" sz="1400" b="1" dirty="0"/>
            </a:br>
            <a:r>
              <a:rPr lang="ru-RU" sz="1400" b="1" dirty="0"/>
              <a:t>ОБРАЗОВАТЕЛЬНЫХ ОРГАНИЗАЦИЙ </a:t>
            </a:r>
            <a:r>
              <a:rPr lang="ru-RU" sz="1400" b="1" dirty="0" smtClean="0"/>
              <a:t>СРЕДНЕГО </a:t>
            </a:r>
            <a:r>
              <a:rPr lang="ru-RU" sz="1400" b="1" dirty="0"/>
              <a:t>ПРОФЕССИОНАЛЬНОГО ОБРАЗОВАНИЯ»</a:t>
            </a:r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0" y="2000918"/>
            <a:ext cx="9144000" cy="489137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dirty="0"/>
          </a:p>
          <a:p>
            <a:pPr marL="64008" indent="0">
              <a:buNone/>
            </a:pP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66102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0" y="2103788"/>
            <a:ext cx="9144000" cy="4891372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ЧЕРТЫКОВЦЕВА ТАТЬЯНА АЛЕКСАНДРОВНА,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вице-президент Ремесленной Палаты Самарской области, к.э.н. </a:t>
            </a:r>
          </a:p>
          <a:p>
            <a:pPr marL="64008" indent="0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Craft-parking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как инструмент обеспечения конкурентоспособности  учреждения СПО и соответствия его деятельности запросам  регионального рынка труда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fontAlgn="base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ПРУДНИКОВА ВИКТОРИЯ АРКАДЬЕВНА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директор Приволжского филиала ФГАУ ФИРО»,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</a:p>
          <a:p>
            <a:pPr marL="64008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взаимосвязи рынка труда и системы профессионального образования.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78125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ЧУПИН ВЛАДИМИР НИКОЛАЕВИЧ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доцент, директор АНО ДПО «Центр независимой оценки качества образования и образовательного аудита»</a:t>
            </a:r>
          </a:p>
          <a:p>
            <a:pPr marL="2778125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профессиональной образовательной организации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требований ФГОС и рынка труда, ориентированные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перемен в обучающемся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78125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78125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ГУСЕВ ВЛАДИМИР АНАТОЛЬЕВИЧ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директор ГБПОУ «Поволжский государственный колледж»,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д.п.н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78125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круглых столов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>
              <a:buFont typeface="Wingdings 2"/>
              <a:buNone/>
            </a:pPr>
            <a:endParaRPr lang="ru-RU" dirty="0" smtClean="0"/>
          </a:p>
          <a:p>
            <a:pPr marL="64008" indent="0">
              <a:buFont typeface="Wingdings 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00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>
        <p14:prism isInverted="1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Яр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913</Words>
  <Application>Microsoft Office PowerPoint</Application>
  <PresentationFormat>Экран (4:3)</PresentationFormat>
  <Paragraphs>218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MS Mincho</vt:lpstr>
      <vt:lpstr>Arial</vt:lpstr>
      <vt:lpstr>Calibri</vt:lpstr>
      <vt:lpstr>Calibri Light</vt:lpstr>
      <vt:lpstr>Century Gothic</vt:lpstr>
      <vt:lpstr>Mangal</vt:lpstr>
      <vt:lpstr>Symbol</vt:lpstr>
      <vt:lpstr>Times New Roman</vt:lpstr>
      <vt:lpstr>Verdana</vt:lpstr>
      <vt:lpstr>Wingdings 2</vt:lpstr>
      <vt:lpstr>Тема Office</vt:lpstr>
      <vt:lpstr>Яркая</vt:lpstr>
      <vt:lpstr>Презентация PowerPoint</vt:lpstr>
      <vt:lpstr>Участники конференции</vt:lpstr>
      <vt:lpstr>География участников</vt:lpstr>
      <vt:lpstr>Организации – участники конференции</vt:lpstr>
      <vt:lpstr>Организации – участники конференции</vt:lpstr>
      <vt:lpstr>Организации – участники конференции</vt:lpstr>
      <vt:lpstr>Организации – участники конференции</vt:lpstr>
      <vt:lpstr>Пленарное заседание</vt:lpstr>
      <vt:lpstr>Пленарное заседание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Зацепин</dc:creator>
  <cp:lastModifiedBy>Ольга Синева</cp:lastModifiedBy>
  <cp:revision>30</cp:revision>
  <dcterms:created xsi:type="dcterms:W3CDTF">2015-12-10T04:17:10Z</dcterms:created>
  <dcterms:modified xsi:type="dcterms:W3CDTF">2016-12-19T18:03:28Z</dcterms:modified>
</cp:coreProperties>
</file>