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66" d="100"/>
          <a:sy n="66" d="100"/>
        </p:scale>
        <p:origin x="-127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F0B51-F460-4574-AF41-0BF001E24270}" type="doc">
      <dgm:prSet loTypeId="urn:microsoft.com/office/officeart/2005/8/layout/chevron1" loCatId="process" qsTypeId="urn:microsoft.com/office/officeart/2005/8/quickstyle/3d9" qsCatId="3D" csTypeId="urn:microsoft.com/office/officeart/2005/8/colors/accent6_4" csCatId="accent6" phldr="1"/>
      <dgm:spPr/>
    </dgm:pt>
    <dgm:pt modelId="{1553258A-618F-4816-A094-3CAD37A91C55}">
      <dgm:prSet phldrT="[Текст]" custT="1"/>
      <dgm:spPr/>
      <dgm:t>
        <a:bodyPr/>
        <a:lstStyle/>
        <a:p>
          <a:r>
            <a:rPr lang="ru-RU" sz="2400" dirty="0" smtClean="0"/>
            <a:t>учебная</a:t>
          </a:r>
          <a:endParaRPr lang="ru-RU" sz="2400" dirty="0"/>
        </a:p>
      </dgm:t>
    </dgm:pt>
    <dgm:pt modelId="{B3EEF6F7-1A69-4CE3-983C-3F7B687B497B}" type="parTrans" cxnId="{4AD22684-2ED4-405A-983A-0C6DFDFA460B}">
      <dgm:prSet/>
      <dgm:spPr/>
      <dgm:t>
        <a:bodyPr/>
        <a:lstStyle/>
        <a:p>
          <a:endParaRPr lang="ru-RU"/>
        </a:p>
      </dgm:t>
    </dgm:pt>
    <dgm:pt modelId="{4472D90C-82BF-4590-A9A6-F5D3DC57F3FF}" type="sibTrans" cxnId="{4AD22684-2ED4-405A-983A-0C6DFDFA460B}">
      <dgm:prSet/>
      <dgm:spPr/>
      <dgm:t>
        <a:bodyPr/>
        <a:lstStyle/>
        <a:p>
          <a:endParaRPr lang="ru-RU"/>
        </a:p>
      </dgm:t>
    </dgm:pt>
    <dgm:pt modelId="{A2FC8016-7B64-4696-9DE2-A21204405D1E}">
      <dgm:prSet phldrT="[Текст]" custT="1"/>
      <dgm:spPr/>
      <dgm:t>
        <a:bodyPr/>
        <a:lstStyle/>
        <a:p>
          <a:r>
            <a:rPr lang="ru-RU" sz="2400" dirty="0" smtClean="0"/>
            <a:t>производственная</a:t>
          </a:r>
          <a:endParaRPr lang="ru-RU" sz="2400" dirty="0"/>
        </a:p>
      </dgm:t>
    </dgm:pt>
    <dgm:pt modelId="{33977327-0032-4841-AE41-5410B0DAAB0B}" type="parTrans" cxnId="{C7EB34C8-59AB-4A1F-9151-EF39DAFF6428}">
      <dgm:prSet/>
      <dgm:spPr/>
      <dgm:t>
        <a:bodyPr/>
        <a:lstStyle/>
        <a:p>
          <a:endParaRPr lang="ru-RU"/>
        </a:p>
      </dgm:t>
    </dgm:pt>
    <dgm:pt modelId="{C6FCABEF-7F86-4003-A4A6-CFB6B31EF962}" type="sibTrans" cxnId="{C7EB34C8-59AB-4A1F-9151-EF39DAFF6428}">
      <dgm:prSet/>
      <dgm:spPr/>
      <dgm:t>
        <a:bodyPr/>
        <a:lstStyle/>
        <a:p>
          <a:endParaRPr lang="ru-RU"/>
        </a:p>
      </dgm:t>
    </dgm:pt>
    <dgm:pt modelId="{66B28EA6-9A14-434B-A133-134FE8BE9B84}">
      <dgm:prSet phldrT="[Текст]" custT="1"/>
      <dgm:spPr/>
      <dgm:t>
        <a:bodyPr/>
        <a:lstStyle/>
        <a:p>
          <a:r>
            <a:rPr lang="ru-RU" sz="2400" dirty="0" err="1" smtClean="0"/>
            <a:t>Преддип</a:t>
          </a:r>
          <a:r>
            <a:rPr lang="ru-RU" sz="2400" dirty="0" smtClean="0"/>
            <a:t> </a:t>
          </a:r>
          <a:r>
            <a:rPr lang="ru-RU" sz="2400" dirty="0" err="1" smtClean="0"/>
            <a:t>ломная</a:t>
          </a:r>
          <a:endParaRPr lang="ru-RU" sz="2400" dirty="0"/>
        </a:p>
      </dgm:t>
    </dgm:pt>
    <dgm:pt modelId="{E2B95F9D-C723-4E60-8742-5A74F01DFFC1}" type="parTrans" cxnId="{D39F3482-D81A-4923-9757-E73960B050C9}">
      <dgm:prSet/>
      <dgm:spPr/>
      <dgm:t>
        <a:bodyPr/>
        <a:lstStyle/>
        <a:p>
          <a:endParaRPr lang="ru-RU"/>
        </a:p>
      </dgm:t>
    </dgm:pt>
    <dgm:pt modelId="{87291E67-8051-49B6-A978-1BBDC2CF8772}" type="sibTrans" cxnId="{D39F3482-D81A-4923-9757-E73960B050C9}">
      <dgm:prSet/>
      <dgm:spPr/>
      <dgm:t>
        <a:bodyPr/>
        <a:lstStyle/>
        <a:p>
          <a:endParaRPr lang="ru-RU"/>
        </a:p>
      </dgm:t>
    </dgm:pt>
    <dgm:pt modelId="{C6141792-9330-49CB-B926-9892EDEACA3F}" type="pres">
      <dgm:prSet presAssocID="{562F0B51-F460-4574-AF41-0BF001E24270}" presName="Name0" presStyleCnt="0">
        <dgm:presLayoutVars>
          <dgm:dir/>
          <dgm:animLvl val="lvl"/>
          <dgm:resizeHandles val="exact"/>
        </dgm:presLayoutVars>
      </dgm:prSet>
      <dgm:spPr/>
    </dgm:pt>
    <dgm:pt modelId="{49FABC47-D6CB-47F7-B2BD-FC051E8B2FB9}" type="pres">
      <dgm:prSet presAssocID="{1553258A-618F-4816-A094-3CAD37A91C5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82F86-9D96-4A3F-9336-EABC44450A37}" type="pres">
      <dgm:prSet presAssocID="{4472D90C-82BF-4590-A9A6-F5D3DC57F3FF}" presName="parTxOnlySpace" presStyleCnt="0"/>
      <dgm:spPr/>
    </dgm:pt>
    <dgm:pt modelId="{DF4BF8C6-EB37-426F-8D3E-E42077527E3A}" type="pres">
      <dgm:prSet presAssocID="{A2FC8016-7B64-4696-9DE2-A21204405D1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C2440-C279-40E8-B08D-08D8245E1FDB}" type="pres">
      <dgm:prSet presAssocID="{C6FCABEF-7F86-4003-A4A6-CFB6B31EF962}" presName="parTxOnlySpace" presStyleCnt="0"/>
      <dgm:spPr/>
    </dgm:pt>
    <dgm:pt modelId="{5BCD74B4-7048-44CB-A253-D355A5FDBD95}" type="pres">
      <dgm:prSet presAssocID="{66B28EA6-9A14-434B-A133-134FE8BE9B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B34C8-59AB-4A1F-9151-EF39DAFF6428}" srcId="{562F0B51-F460-4574-AF41-0BF001E24270}" destId="{A2FC8016-7B64-4696-9DE2-A21204405D1E}" srcOrd="1" destOrd="0" parTransId="{33977327-0032-4841-AE41-5410B0DAAB0B}" sibTransId="{C6FCABEF-7F86-4003-A4A6-CFB6B31EF962}"/>
    <dgm:cxn modelId="{4FD662CE-AACF-4923-A8B3-A2C1E78F4B49}" type="presOf" srcId="{66B28EA6-9A14-434B-A133-134FE8BE9B84}" destId="{5BCD74B4-7048-44CB-A253-D355A5FDBD95}" srcOrd="0" destOrd="0" presId="urn:microsoft.com/office/officeart/2005/8/layout/chevron1"/>
    <dgm:cxn modelId="{7E8573D7-ACD2-4DEC-A1AB-FCC3E3135FEF}" type="presOf" srcId="{1553258A-618F-4816-A094-3CAD37A91C55}" destId="{49FABC47-D6CB-47F7-B2BD-FC051E8B2FB9}" srcOrd="0" destOrd="0" presId="urn:microsoft.com/office/officeart/2005/8/layout/chevron1"/>
    <dgm:cxn modelId="{3EC1645C-0E6D-48D2-AEA7-BD067695D172}" type="presOf" srcId="{562F0B51-F460-4574-AF41-0BF001E24270}" destId="{C6141792-9330-49CB-B926-9892EDEACA3F}" srcOrd="0" destOrd="0" presId="urn:microsoft.com/office/officeart/2005/8/layout/chevron1"/>
    <dgm:cxn modelId="{D39F3482-D81A-4923-9757-E73960B050C9}" srcId="{562F0B51-F460-4574-AF41-0BF001E24270}" destId="{66B28EA6-9A14-434B-A133-134FE8BE9B84}" srcOrd="2" destOrd="0" parTransId="{E2B95F9D-C723-4E60-8742-5A74F01DFFC1}" sibTransId="{87291E67-8051-49B6-A978-1BBDC2CF8772}"/>
    <dgm:cxn modelId="{7C927D9B-79FD-4D4D-9535-2902E6798A34}" type="presOf" srcId="{A2FC8016-7B64-4696-9DE2-A21204405D1E}" destId="{DF4BF8C6-EB37-426F-8D3E-E42077527E3A}" srcOrd="0" destOrd="0" presId="urn:microsoft.com/office/officeart/2005/8/layout/chevron1"/>
    <dgm:cxn modelId="{4AD22684-2ED4-405A-983A-0C6DFDFA460B}" srcId="{562F0B51-F460-4574-AF41-0BF001E24270}" destId="{1553258A-618F-4816-A094-3CAD37A91C55}" srcOrd="0" destOrd="0" parTransId="{B3EEF6F7-1A69-4CE3-983C-3F7B687B497B}" sibTransId="{4472D90C-82BF-4590-A9A6-F5D3DC57F3FF}"/>
    <dgm:cxn modelId="{5D983A3C-E6FB-47E6-B04C-4CF4DE9C8A49}" type="presParOf" srcId="{C6141792-9330-49CB-B926-9892EDEACA3F}" destId="{49FABC47-D6CB-47F7-B2BD-FC051E8B2FB9}" srcOrd="0" destOrd="0" presId="urn:microsoft.com/office/officeart/2005/8/layout/chevron1"/>
    <dgm:cxn modelId="{3BF1EF00-4657-4D27-A223-47B2C1D391F4}" type="presParOf" srcId="{C6141792-9330-49CB-B926-9892EDEACA3F}" destId="{95282F86-9D96-4A3F-9336-EABC44450A37}" srcOrd="1" destOrd="0" presId="urn:microsoft.com/office/officeart/2005/8/layout/chevron1"/>
    <dgm:cxn modelId="{25AC1D3C-4EA4-4003-A2A3-338E14C8FDB4}" type="presParOf" srcId="{C6141792-9330-49CB-B926-9892EDEACA3F}" destId="{DF4BF8C6-EB37-426F-8D3E-E42077527E3A}" srcOrd="2" destOrd="0" presId="urn:microsoft.com/office/officeart/2005/8/layout/chevron1"/>
    <dgm:cxn modelId="{30A5FA31-A75B-4B76-A64A-4E69AD44826D}" type="presParOf" srcId="{C6141792-9330-49CB-B926-9892EDEACA3F}" destId="{A72C2440-C279-40E8-B08D-08D8245E1FDB}" srcOrd="3" destOrd="0" presId="urn:microsoft.com/office/officeart/2005/8/layout/chevron1"/>
    <dgm:cxn modelId="{65C459D0-E7A4-46E3-BAEF-7BE896AC4A08}" type="presParOf" srcId="{C6141792-9330-49CB-B926-9892EDEACA3F}" destId="{5BCD74B4-7048-44CB-A253-D355A5FDBD95}" srcOrd="4" destOrd="0" presId="urn:microsoft.com/office/officeart/2005/8/layout/chevron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82" name="Picture 10" descr="Z:\newtek\_backgrounds_1.02\Greg\PP Template 1\test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1981200" cy="18097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609600"/>
            <a:ext cx="716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1143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47800" y="1981200"/>
            <a:ext cx="1143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Z:\newtek\_backgrounds_1.02\Greg\PP Template 1\tests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76200"/>
            <a:ext cx="1524000" cy="13922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243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 items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786058"/>
            <a:ext cx="7696200" cy="1143000"/>
          </a:xfrm>
        </p:spPr>
        <p:txBody>
          <a:bodyPr/>
          <a:lstStyle/>
          <a:p>
            <a:r>
              <a:rPr lang="ru-RU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Учебная практика как важный фактор формирования общих и профессиональных компетенций обучающихся по специальности Правоохранительная 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деятельность</a:t>
            </a:r>
            <a:endParaRPr lang="en-US" sz="2800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2857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ГБПОУ Поволжский государственный колледж</a:t>
            </a:r>
          </a:p>
          <a:p>
            <a:r>
              <a:rPr lang="ru-RU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реподаватель юридических дисциплин</a:t>
            </a:r>
          </a:p>
          <a:p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Коновалова Елена Юрьевна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Раздел 4 Профилактика преступлений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00400" y="1928802"/>
            <a:ext cx="5943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Составление перечней мероприятий по предупреждению преступлений: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 - против собственности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- против личности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- в сфере незаконного оборота наркотиков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- совершаемых несовершеннолетними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5602" name="Picture 2" descr="http://school5-kotel.ucoz.ru/_si/0/67118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000364" cy="321471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Педагогический состав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86116" y="1905000"/>
            <a:ext cx="570548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dirty="0" smtClean="0"/>
          </a:p>
          <a:p>
            <a:pPr algn="ctr">
              <a:spcBef>
                <a:spcPct val="50000"/>
              </a:spcBef>
            </a:pPr>
            <a:r>
              <a:rPr lang="ru-RU" sz="2800" dirty="0" smtClean="0"/>
              <a:t>Учитывая специфическую направленность каждого раздела, учебную практику ведут несколько преподавателей, специализирующиеся каждый в своем разделе учебной практики.</a:t>
            </a:r>
            <a:endParaRPr lang="en-US" sz="2800" dirty="0"/>
          </a:p>
        </p:txBody>
      </p:sp>
      <p:pic>
        <p:nvPicPr>
          <p:cNvPr id="27654" name="Picture 6" descr="http://m.gifmania.ru/Animated-Gifs-Lyudi/Animations-Professions/Images-Auditors/Auditors-917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3071834" cy="3071834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/>
          <a:p>
            <a:r>
              <a:rPr lang="ru-RU" sz="2800" b="1" i="1" dirty="0" smtClean="0"/>
              <a:t>Организация учебной практики  по специальности Правоохранительная деятельность способствует формированию общих и профессиональных компетенций, а также освоению вида профессиональной деятельности . </a:t>
            </a:r>
            <a:endParaRPr lang="en-US" sz="2800" b="1" i="1" dirty="0"/>
          </a:p>
        </p:txBody>
      </p:sp>
      <p:pic>
        <p:nvPicPr>
          <p:cNvPr id="4" name="Picture 2" descr="C:\Users\USER\Desktop\Новая папка\rFyrhVHOHhE.jpg"/>
          <p:cNvPicPr>
            <a:picLocks noChangeAspect="1" noChangeArrowheads="1"/>
          </p:cNvPicPr>
          <p:nvPr/>
        </p:nvPicPr>
        <p:blipFill>
          <a:blip r:embed="rId2" cstate="print"/>
          <a:srcRect t="39884" b="3458"/>
          <a:stretch>
            <a:fillRect/>
          </a:stretch>
        </p:blipFill>
        <p:spPr bwMode="auto">
          <a:xfrm>
            <a:off x="2071670" y="0"/>
            <a:ext cx="5500726" cy="2000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Z:\newtek\_backgrounds_1.02\Greg\School Lockers\lockers_tr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en-US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условиях современного рынка труда повышаются требования к профессиональной подготовке выпускников</a:t>
            </a:r>
            <a:endParaRPr lang="ru-RU" sz="2400" b="1" i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928926" y="3214686"/>
          <a:ext cx="657229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aunimages.animfactory.com/animations/people_a_l/businessmen_women/man_riding_graph_higher_hg_cl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5992"/>
            <a:ext cx="2509896" cy="2928958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0" y="1905000"/>
            <a:ext cx="5943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освоения требований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ФГОС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СПО,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также в соответствии с запросами работодателей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важное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значение имеет прохождение практик по профилю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подготовки.</a:t>
            </a:r>
          </a:p>
          <a:p>
            <a:pPr algn="just"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Требования к содержанию учебной практики: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00364" y="1785926"/>
            <a:ext cx="59436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ФГОС СПО по специальности  Правоохранительная деятельность;</a:t>
            </a:r>
          </a:p>
          <a:p>
            <a:pPr lvl="0"/>
            <a:endParaRPr lang="ru-RU" sz="2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Учебный план специальности  Правоохранительная деятельность;</a:t>
            </a:r>
          </a:p>
          <a:p>
            <a:pPr lvl="0"/>
            <a:endParaRPr lang="ru-RU" sz="2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Рабочие программы профессиональных модулей;</a:t>
            </a:r>
          </a:p>
          <a:p>
            <a:pPr lvl="0"/>
            <a:endParaRPr lang="ru-RU" sz="2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Потребности ведущих учреждений: органы внутренних дел (полиция),  мировые и федеральные суды, отделы Федеральной службы судебных приставов и т.д.</a:t>
            </a:r>
          </a:p>
          <a:p>
            <a:pPr lvl="0"/>
            <a:endParaRPr lang="ru-RU" sz="2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Методические указания по прохождению практик, изданные в колледже.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5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187575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Обучающиеся по специальности Правоохранительная деятельность проходят учебную практику в рамках освоения ПМ.01 Оперативно-служебная деятельность.</a:t>
            </a:r>
          </a:p>
        </p:txBody>
      </p:sp>
      <p:pic>
        <p:nvPicPr>
          <p:cNvPr id="1026" name="Picture 2" descr="http://www.playcast.ru/uploads/2016/11/09/204702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476500" cy="371475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0" y="1905000"/>
            <a:ext cx="59436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ПК 1.1 Юридически квалифицировать факты, события и обстоятельства. Принимать решения и совершать юридические действия в точном соответствии с законом.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ПК 1.7Обеспечивать выявление, раскрытие и расследование преступлений и иных правонарушений в соответствии с профилем подготовки.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ПК 1.8 Осуществлять технико-криминалистическое и специальное техническое обеспечение оперативно-служебной деятельности.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ПК 1.9 Оказывать первую медицинскую помощь и самопомощь.</a:t>
            </a:r>
          </a:p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Раздел 1. Деятельность по раскрытию преступлений</a:t>
            </a:r>
            <a:endParaRPr lang="en-US" sz="2400" b="1" i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48000" y="1905000"/>
            <a:ext cx="5943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Отработка навыков по квалификации преступлений.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Отработка навыков по принятию и оформлению процессуального решения.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Отработка навыков по деятельности следственно-оперативной группы на месте происшествия.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12" descr="Z:\newtek\_backgrounds_1.02\Tim\powerpoint templates\61-80\business_as_usual\elements\man_desk_working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109" y="3143248"/>
            <a:ext cx="2127265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7724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i="1" dirty="0" smtClean="0"/>
              <a:t>Раздел 2 Экспертно-криминалистическая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animashki.info/uploads/posts/2016-05/1463489064_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214554"/>
            <a:ext cx="1734923" cy="3714776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0" y="1905000"/>
            <a:ext cx="5943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Отработка навыков обнаружения следов на различных поверхностях.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Отработка навыков изъятия следов с различных поверхностей.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Отработка навыков оформления изъятия следов.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Выполнение заданий практики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Новая папка\2-iaJLiBM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3575132" cy="45720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://omsk.sledcom.ru/upload/site9/iblock/3c9/_sl_nubx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3214710" cy="3929090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Раздел 3 Оказание первой медицинской помощи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0" y="1905000"/>
            <a:ext cx="5943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Отработка навыков оказания первой медицинской помощи при: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утоплении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 при переломах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поражении электрическим током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ранениях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тепловом ударе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травмах в результате ДТП и т.д.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4578" name="Picture 2" descr="http://www.syl.ru/misc/i/ai/144350/426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2714644" cy="3071834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Выполнение заданий практики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vv.com.ua/sites/default/files/annonceimage/pervaya-pomos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429024" cy="3143272"/>
          </a:xfrm>
          <a:prstGeom prst="roundRect">
            <a:avLst/>
          </a:prstGeom>
          <a:noFill/>
        </p:spPr>
      </p:pic>
      <p:pic>
        <p:nvPicPr>
          <p:cNvPr id="5" name="Picture 2" descr="C:\Users\USER\Desktop\Новая папка\0HAeW3MLO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928802"/>
            <a:ext cx="3537700" cy="47378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locker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school_lockers</Template>
  <TotalTime>102</TotalTime>
  <Words>368</Words>
  <Application>Microsoft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school_lockers</vt:lpstr>
      <vt:lpstr>Учебная практика как важный фактор формирования общих и профессиональных компетенций обучающихся по специальности Правоохранительная деятельность</vt:lpstr>
      <vt:lpstr>В условиях современного рынка труда повышаются требования к профессиональной подготовке выпускников</vt:lpstr>
      <vt:lpstr>Требования к содержанию учебной практики:</vt:lpstr>
      <vt:lpstr>Обучающиеся по специальности Правоохранительная деятельность проходят учебную практику в рамках освоения ПМ.01 Оперативно-служебная деятельность.</vt:lpstr>
      <vt:lpstr>Раздел 1. Деятельность по раскрытию преступлений</vt:lpstr>
      <vt:lpstr>Раздел 2 Экспертно-криминалистическая деятельность</vt:lpstr>
      <vt:lpstr>Выполнение заданий практики</vt:lpstr>
      <vt:lpstr>Раздел 3 Оказание первой медицинской помощи</vt:lpstr>
      <vt:lpstr>Выполнение заданий практики</vt:lpstr>
      <vt:lpstr>Раздел 4 Профилактика преступлений</vt:lpstr>
      <vt:lpstr>Педагогический состав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практика как важный фактор формирования общих и профессиональных компетенций обучающихся по специальности Правоохранительная деятельность</dc:title>
  <dc:creator>user</dc:creator>
  <cp:lastModifiedBy>user</cp:lastModifiedBy>
  <cp:revision>16</cp:revision>
  <dcterms:created xsi:type="dcterms:W3CDTF">2016-12-19T18:30:15Z</dcterms:created>
  <dcterms:modified xsi:type="dcterms:W3CDTF">2016-12-19T20:15:58Z</dcterms:modified>
</cp:coreProperties>
</file>