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6" r:id="rId3"/>
    <p:sldId id="272" r:id="rId4"/>
    <p:sldId id="265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DC6E-BE19-4B02-9C87-944D4723879A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D39E2-7764-47D0-9410-A4401F8A40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40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>
        <p14:prism isInverted="1"/>
      </p:transition>
    </mc:Choice>
    <mc:Fallback xmlns="">
      <p:transition spd="slow" advClick="0" advTm="2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DC6E-BE19-4B02-9C87-944D4723879A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D39E2-7764-47D0-9410-A4401F8A40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75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>
        <p14:prism isInverted="1"/>
      </p:transition>
    </mc:Choice>
    <mc:Fallback xmlns="">
      <p:transition spd="slow" advClick="0" advTm="2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DC6E-BE19-4B02-9C87-944D4723879A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D39E2-7764-47D0-9410-A4401F8A40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44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>
        <p14:prism isInverted="1"/>
      </p:transition>
    </mc:Choice>
    <mc:Fallback xmlns="">
      <p:transition spd="slow" advClick="0" advTm="2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F343858B-39FA-434E-A91C-095B53531D26}" type="datetimeFigureOut">
              <a:rPr lang="ru-RU" smtClean="0">
                <a:solidFill>
                  <a:prstClr val="white"/>
                </a:solidFill>
              </a:rPr>
              <a:pPr/>
              <a:t>20.12.2016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927D5E1-84C9-40FA-A67A-5B433F3878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69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>
        <p14:prism isInverted="1"/>
      </p:transition>
    </mc:Choice>
    <mc:Fallback xmlns="">
      <p:transition spd="slow" advClick="0" advTm="2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F343858B-39FA-434E-A91C-095B53531D26}" type="datetimeFigureOut">
              <a:rPr lang="ru-RU" smtClean="0">
                <a:solidFill>
                  <a:prstClr val="white"/>
                </a:solidFill>
              </a:rPr>
              <a:pPr/>
              <a:t>20.12.2016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D5E1-84C9-40FA-A67A-5B433F38789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87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>
        <p14:prism isInverted="1"/>
      </p:transition>
    </mc:Choice>
    <mc:Fallback xmlns="">
      <p:transition spd="slow" advClick="0" advTm="2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F343858B-39FA-434E-A91C-095B53531D26}" type="datetimeFigureOut">
              <a:rPr lang="ru-RU" smtClean="0">
                <a:solidFill>
                  <a:prstClr val="white"/>
                </a:solidFill>
              </a:rPr>
              <a:pPr/>
              <a:t>20.12.2016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927D5E1-84C9-40FA-A67A-5B433F38789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095707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>
        <p14:prism isInverted="1"/>
      </p:transition>
    </mc:Choice>
    <mc:Fallback xmlns="">
      <p:transition spd="slow" advClick="0" advTm="25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343858B-39FA-434E-A91C-095B53531D26}" type="datetimeFigureOut">
              <a:rPr lang="ru-RU" smtClean="0">
                <a:solidFill>
                  <a:prstClr val="white"/>
                </a:solidFill>
              </a:rPr>
              <a:pPr/>
              <a:t>20.12.2016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927D5E1-84C9-40FA-A67A-5B433F38789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13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>
        <p14:prism isInverted="1"/>
      </p:transition>
    </mc:Choice>
    <mc:Fallback xmlns="">
      <p:transition spd="slow" advClick="0" advTm="2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F343858B-39FA-434E-A91C-095B53531D26}" type="datetimeFigureOut">
              <a:rPr lang="ru-RU" smtClean="0">
                <a:solidFill>
                  <a:prstClr val="white"/>
                </a:solidFill>
              </a:rPr>
              <a:pPr/>
              <a:t>20.12.2016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927D5E1-84C9-40FA-A67A-5B433F38789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9739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>
        <p14:prism isInverted="1"/>
      </p:transition>
    </mc:Choice>
    <mc:Fallback xmlns="">
      <p:transition spd="slow" advClick="0" advTm="25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3858B-39FA-434E-A91C-095B53531D26}" type="datetimeFigureOut">
              <a:rPr lang="ru-RU" smtClean="0">
                <a:solidFill>
                  <a:prstClr val="white"/>
                </a:solidFill>
              </a:rPr>
              <a:pPr/>
              <a:t>20.12.2016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D5E1-84C9-40FA-A67A-5B433F38789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15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>
        <p14:prism isInverted="1"/>
      </p:transition>
    </mc:Choice>
    <mc:Fallback xmlns="">
      <p:transition spd="slow" advClick="0" advTm="25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343858B-39FA-434E-A91C-095B53531D26}" type="datetimeFigureOut">
              <a:rPr lang="ru-RU" smtClean="0">
                <a:solidFill>
                  <a:prstClr val="white"/>
                </a:solidFill>
              </a:rPr>
              <a:pPr/>
              <a:t>20.12.2016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927D5E1-84C9-40FA-A67A-5B433F38789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29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>
        <p14:prism isInverted="1"/>
      </p:transition>
    </mc:Choice>
    <mc:Fallback xmlns="">
      <p:transition spd="slow" advClick="0" advTm="25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F343858B-39FA-434E-A91C-095B53531D26}" type="datetimeFigureOut">
              <a:rPr lang="ru-RU" smtClean="0">
                <a:solidFill>
                  <a:prstClr val="white"/>
                </a:solidFill>
              </a:rPr>
              <a:pPr/>
              <a:t>20.12.2016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927D5E1-84C9-40FA-A67A-5B433F38789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47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>
        <p14:prism isInverted="1"/>
      </p:transition>
    </mc:Choice>
    <mc:Fallback xmlns="">
      <p:transition spd="slow" advClick="0" advTm="2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DC6E-BE19-4B02-9C87-944D4723879A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D39E2-7764-47D0-9410-A4401F8A40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46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>
        <p14:prism isInverted="1"/>
      </p:transition>
    </mc:Choice>
    <mc:Fallback xmlns="">
      <p:transition spd="slow" advClick="0" advTm="25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F343858B-39FA-434E-A91C-095B53531D26}" type="datetimeFigureOut">
              <a:rPr lang="ru-RU" smtClean="0">
                <a:solidFill>
                  <a:prstClr val="white"/>
                </a:solidFill>
              </a:rPr>
              <a:pPr/>
              <a:t>20.12.2016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927D5E1-84C9-40FA-A67A-5B433F38789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967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>
        <p14:prism isInverted="1"/>
      </p:transition>
    </mc:Choice>
    <mc:Fallback xmlns="">
      <p:transition spd="slow" advClick="0" advTm="25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3858B-39FA-434E-A91C-095B53531D26}" type="datetimeFigureOut">
              <a:rPr lang="ru-RU" smtClean="0">
                <a:solidFill>
                  <a:prstClr val="white"/>
                </a:solidFill>
              </a:rPr>
              <a:pPr/>
              <a:t>20.12.2016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D5E1-84C9-40FA-A67A-5B433F38789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36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>
        <p14:prism isInverted="1"/>
      </p:transition>
    </mc:Choice>
    <mc:Fallback xmlns="">
      <p:transition spd="slow" advClick="0" advTm="25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3858B-39FA-434E-A91C-095B53531D26}" type="datetimeFigureOut">
              <a:rPr lang="ru-RU" smtClean="0">
                <a:solidFill>
                  <a:prstClr val="white"/>
                </a:solidFill>
              </a:rPr>
              <a:pPr/>
              <a:t>20.12.2016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D5E1-84C9-40FA-A67A-5B433F38789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95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>
        <p14:prism isInverted="1"/>
      </p:transition>
    </mc:Choice>
    <mc:Fallback xmlns="">
      <p:transition spd="slow" advClick="0" advTm="2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DC6E-BE19-4B02-9C87-944D4723879A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D39E2-7764-47D0-9410-A4401F8A40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46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>
        <p14:prism isInverted="1"/>
      </p:transition>
    </mc:Choice>
    <mc:Fallback xmlns="">
      <p:transition spd="slow" advClick="0" advTm="2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DC6E-BE19-4B02-9C87-944D4723879A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D39E2-7764-47D0-9410-A4401F8A40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26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>
        <p14:prism isInverted="1"/>
      </p:transition>
    </mc:Choice>
    <mc:Fallback xmlns="">
      <p:transition spd="slow" advClick="0" advTm="2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DC6E-BE19-4B02-9C87-944D4723879A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D39E2-7764-47D0-9410-A4401F8A40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50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>
        <p14:prism isInverted="1"/>
      </p:transition>
    </mc:Choice>
    <mc:Fallback xmlns="">
      <p:transition spd="slow" advClick="0" advTm="2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DC6E-BE19-4B02-9C87-944D4723879A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D39E2-7764-47D0-9410-A4401F8A40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33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>
        <p14:prism isInverted="1"/>
      </p:transition>
    </mc:Choice>
    <mc:Fallback xmlns="">
      <p:transition spd="slow" advClick="0" advTm="2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DC6E-BE19-4B02-9C87-944D4723879A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D39E2-7764-47D0-9410-A4401F8A40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21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>
        <p14:prism isInverted="1"/>
      </p:transition>
    </mc:Choice>
    <mc:Fallback xmlns="">
      <p:transition spd="slow" advClick="0" advTm="2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DC6E-BE19-4B02-9C87-944D4723879A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D39E2-7764-47D0-9410-A4401F8A40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18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>
        <p14:prism isInverted="1"/>
      </p:transition>
    </mc:Choice>
    <mc:Fallback xmlns="">
      <p:transition spd="slow" advClick="0" advTm="2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DC6E-BE19-4B02-9C87-944D4723879A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D39E2-7764-47D0-9410-A4401F8A40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4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>
        <p14:prism isInverted="1"/>
      </p:transition>
    </mc:Choice>
    <mc:Fallback xmlns="">
      <p:transition spd="slow" advClick="0" advTm="2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9DC6E-BE19-4B02-9C87-944D4723879A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D39E2-7764-47D0-9410-A4401F8A40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756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5000">
        <p14:prism isInverted="1"/>
      </p:transition>
    </mc:Choice>
    <mc:Fallback xmlns="">
      <p:transition spd="slow" advClick="0" advTm="2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343858B-39FA-434E-A91C-095B53531D26}" type="datetimeFigureOut">
              <a:rPr lang="ru-RU" smtClean="0">
                <a:solidFill>
                  <a:prstClr val="white"/>
                </a:solidFill>
              </a:rPr>
              <a:pPr/>
              <a:t>20.12.2016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927D5E1-84C9-40FA-A67A-5B433F38789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3574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5000">
        <p14:prism isInverted="1"/>
      </p:transition>
    </mc:Choice>
    <mc:Fallback xmlns="">
      <p:transition spd="slow" advClick="0" advTm="25000">
        <p:fade/>
      </p:transition>
    </mc:Fallback>
  </mc:AlternateConten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44025" cy="706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1" y="2069956"/>
            <a:ext cx="934402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ВСЕРОССИЙСКАЯ НАУЧНО-ПРАКТИЧЕСКАЯ КОНФЕРЕНЦИЯ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sz="3200" b="1" dirty="0" smtClean="0"/>
              <a:t>«</a:t>
            </a:r>
            <a:r>
              <a:rPr lang="ru-RU" sz="3200" b="1" dirty="0"/>
              <a:t>ФОРМИРОВАНИЕ И ПОДДЕРЖАНИЕ КОНКУРЕНТОСПОСОБНОСТИ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ОБРАЗОВАТЕЛЬНЫХ </a:t>
            </a:r>
            <a:r>
              <a:rPr lang="ru-RU" sz="3200" b="1" dirty="0"/>
              <a:t>ОРГАНИЗАЦИЙ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СРЕДНЕГО </a:t>
            </a:r>
            <a:r>
              <a:rPr lang="ru-RU" sz="3200" b="1" dirty="0"/>
              <a:t>ПРОФЕССИОНАЛЬНОГО ОБРАЗОВАНИЯ</a:t>
            </a:r>
            <a:r>
              <a:rPr lang="ru-RU" sz="3200" b="1" dirty="0" smtClean="0"/>
              <a:t>»</a:t>
            </a:r>
            <a:endParaRPr lang="ru-RU" sz="3200" b="1" dirty="0"/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5981700" y="5660708"/>
            <a:ext cx="26283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2400" b="1" dirty="0" smtClean="0"/>
              <a:t>20 декабря 2016 г.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71461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>
        <p14:prism isInverted="1"/>
      </p:transition>
    </mc:Choice>
    <mc:Fallback xmlns="">
      <p:transition spd="slow" advClick="0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9966" y="1695663"/>
            <a:ext cx="6707645" cy="1449466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2000" kern="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cs typeface="Times New Roman" panose="02020603050405020304" pitchFamily="18" charset="0"/>
              </a:rPr>
              <a:t>КРУГЛЫЙ СТОЛ № </a:t>
            </a:r>
            <a:r>
              <a:rPr lang="ru-RU" sz="2000" kern="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cs typeface="Times New Roman" panose="02020603050405020304" pitchFamily="18" charset="0"/>
              </a:rPr>
              <a:t>3</a:t>
            </a:r>
            <a:endParaRPr lang="ru-RU" sz="2000" kern="0" dirty="0">
              <a:ln w="3175">
                <a:solidFill>
                  <a:schemeClr val="tx1"/>
                </a:solidFill>
              </a:ln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2000" kern="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cs typeface="Times New Roman" panose="02020603050405020304" pitchFamily="18" charset="0"/>
              </a:rPr>
              <a:t>Разработка основных и дополнительных профессиональных образовательных программ </a:t>
            </a:r>
            <a:br>
              <a:rPr lang="ru-RU" sz="2000" kern="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ru-RU" sz="2000" kern="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cs typeface="Times New Roman" panose="02020603050405020304" pitchFamily="18" charset="0"/>
              </a:rPr>
              <a:t>с учетом требований рынка труда</a:t>
            </a: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6" descr="http://mygorod48.ru/upload/main/705/7056e6f64db55cba54c31830a1b72d7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Picture 12" descr="C:\Users\1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42" y="4226926"/>
            <a:ext cx="3499801" cy="262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71683"/>
            <a:ext cx="90805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ВСЕРОССИЙСКАЯ НАУЧНО-ПРАКТИЧЕСКАЯ КОНФЕРЕНЦИЯ</a:t>
            </a:r>
          </a:p>
          <a:p>
            <a:pPr algn="ctr"/>
            <a:endParaRPr lang="ru-RU" sz="1050" dirty="0" smtClean="0">
              <a:solidFill>
                <a:prstClr val="white"/>
              </a:solidFill>
            </a:endParaRPr>
          </a:p>
          <a:p>
            <a:pPr algn="ctr"/>
            <a:r>
              <a:rPr lang="ru-RU" b="1" dirty="0"/>
              <a:t>«ФОРМИРОВАНИЕ И ПОДДЕРЖАНИЕ КОНКУРЕНТОСПОСОБНОСТИ </a:t>
            </a:r>
            <a:br>
              <a:rPr lang="ru-RU" b="1" dirty="0"/>
            </a:br>
            <a:r>
              <a:rPr lang="ru-RU" b="1" dirty="0"/>
              <a:t>ОБРАЗОВАТЕЛЬНЫХ ОРГАНИЗАЦИЙ СРЕДНЕГО ПРОФЕССИОНАЛЬНОГО ОБРАЗОВАНИЯ»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140267" y="4617132"/>
            <a:ext cx="5734453" cy="144016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0" marR="36576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3000" kern="120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800" b="1" dirty="0" smtClean="0">
              <a:solidFill>
                <a:schemeClr val="tx1"/>
              </a:solidFill>
            </a:endParaRPr>
          </a:p>
          <a:p>
            <a:endParaRPr lang="ru-RU" sz="1800" b="1" dirty="0">
              <a:solidFill>
                <a:schemeClr val="tx1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1478148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одзаголовок 2"/>
          <p:cNvSpPr txBox="1">
            <a:spLocks/>
          </p:cNvSpPr>
          <p:nvPr/>
        </p:nvSpPr>
        <p:spPr>
          <a:xfrm>
            <a:off x="3241964" y="3303270"/>
            <a:ext cx="5872826" cy="3497580"/>
          </a:xfrm>
          <a:prstGeom prst="rect">
            <a:avLst/>
          </a:prstGeom>
          <a:ln>
            <a:noFill/>
          </a:ln>
        </p:spPr>
        <p:txBody>
          <a:bodyPr vert="horz" anchor="t">
            <a:noAutofit/>
          </a:bodyPr>
          <a:lstStyle>
            <a:lvl1pPr marL="0" marR="36576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3000" kern="120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>
                <a:ln w="3175">
                  <a:solidFill>
                    <a:srgbClr val="FFFFFF"/>
                  </a:solidFill>
                </a:ln>
                <a:solidFill>
                  <a:schemeClr val="tx1"/>
                </a:solidFill>
              </a:rPr>
              <a:t>Вопросы к обсуждению</a:t>
            </a:r>
            <a:r>
              <a:rPr lang="ru-RU" sz="2000" dirty="0" smtClean="0">
                <a:ln w="3175">
                  <a:solidFill>
                    <a:srgbClr val="FFFFFF"/>
                  </a:solidFill>
                </a:ln>
                <a:solidFill>
                  <a:schemeClr val="tx1"/>
                </a:solidFill>
              </a:rPr>
              <a:t>:</a:t>
            </a:r>
          </a:p>
          <a:p>
            <a:pPr algn="ctr"/>
            <a:endParaRPr lang="ru-RU" sz="2000" b="1" dirty="0">
              <a:ln w="3175">
                <a:solidFill>
                  <a:srgbClr val="FFFFFF"/>
                </a:solidFill>
              </a:ln>
              <a:solidFill>
                <a:schemeClr val="tx1"/>
              </a:solidFill>
            </a:endParaRPr>
          </a:p>
          <a:p>
            <a:pPr marL="342900" lvl="0" indent="-342900" algn="l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ru-RU" sz="1800" dirty="0">
                <a:ln w="3175">
                  <a:solidFill>
                    <a:srgbClr val="FFFFFF"/>
                  </a:solidFill>
                </a:ln>
                <a:solidFill>
                  <a:schemeClr val="tx1"/>
                </a:solidFill>
              </a:rPr>
              <a:t>Организация разработки и корректировки образовательных программ. </a:t>
            </a:r>
          </a:p>
          <a:p>
            <a:pPr marL="342900" lvl="0" indent="-342900" algn="l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ru-RU" sz="1800" dirty="0">
                <a:ln w="3175">
                  <a:solidFill>
                    <a:srgbClr val="FFFFFF"/>
                  </a:solidFill>
                </a:ln>
                <a:solidFill>
                  <a:schemeClr val="tx1"/>
                </a:solidFill>
              </a:rPr>
              <a:t>Практика применения профессиональных стандартов при разработке и актуализации образовательных программ. </a:t>
            </a:r>
          </a:p>
          <a:p>
            <a:pPr marL="342900" lvl="0" indent="-342900" algn="l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ru-RU" sz="1800" dirty="0">
                <a:ln w="3175">
                  <a:solidFill>
                    <a:srgbClr val="FFFFFF"/>
                  </a:solidFill>
                </a:ln>
                <a:solidFill>
                  <a:schemeClr val="tx1"/>
                </a:solidFill>
              </a:rPr>
              <a:t>Практика региональной интеграции организаций профессионального образования при разработке содержания профессиональной подготовки.</a:t>
            </a:r>
          </a:p>
        </p:txBody>
      </p:sp>
    </p:spTree>
    <p:extLst>
      <p:ext uri="{BB962C8B-B14F-4D97-AF65-F5344CB8AC3E}">
        <p14:creationId xmlns:p14="http://schemas.microsoft.com/office/powerpoint/2010/main" val="179334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>
        <p14:prism isInverted="1"/>
      </p:transition>
    </mc:Choice>
    <mc:Fallback xmlns="">
      <p:transition spd="slow" advClick="0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300" y="415632"/>
            <a:ext cx="8229600" cy="6044545"/>
          </a:xfrm>
        </p:spPr>
        <p:txBody>
          <a:bodyPr>
            <a:normAutofit fontScale="62500" lnSpcReduction="20000"/>
          </a:bodyPr>
          <a:lstStyle/>
          <a:p>
            <a:pPr marL="64008" indent="0">
              <a:buNone/>
            </a:pPr>
            <a:r>
              <a:rPr lang="ru-RU" sz="3700" b="1" dirty="0"/>
              <a:t>МАТЕРИАЛЫ КОНФЕРЕНЦИИ РАЗМЕЩЕНЫ ПО АДРЕСУ:</a:t>
            </a:r>
            <a:endParaRPr lang="ru-RU" sz="3700" dirty="0"/>
          </a:p>
          <a:p>
            <a:pPr marL="64008" indent="0">
              <a:buNone/>
            </a:pPr>
            <a:r>
              <a:rPr lang="ru-RU" sz="3700" b="1" dirty="0"/>
              <a:t> </a:t>
            </a:r>
            <a:endParaRPr lang="ru-RU" sz="3700" dirty="0"/>
          </a:p>
          <a:p>
            <a:pPr marL="64008" indent="0" algn="ctr">
              <a:buNone/>
            </a:pPr>
            <a:endParaRPr lang="ru-RU" sz="3700" b="1" dirty="0" smtClean="0"/>
          </a:p>
          <a:p>
            <a:pPr marL="64008" indent="0" algn="ctr">
              <a:buNone/>
            </a:pPr>
            <a:r>
              <a:rPr lang="ru-RU" sz="3700" b="1" dirty="0" smtClean="0"/>
              <a:t>pgk63.ru</a:t>
            </a:r>
            <a:r>
              <a:rPr lang="ru-RU" sz="3700" b="1" dirty="0"/>
              <a:t> </a:t>
            </a:r>
            <a:r>
              <a:rPr lang="ru-RU" sz="3700" dirty="0"/>
              <a:t>(официальный сайт </a:t>
            </a:r>
            <a:r>
              <a:rPr lang="ru-RU" sz="3700" dirty="0" smtClean="0"/>
              <a:t>ГБПОУ «ПГК») </a:t>
            </a:r>
            <a:r>
              <a:rPr lang="ru-RU" sz="3700" b="1" dirty="0"/>
              <a:t> </a:t>
            </a:r>
            <a:r>
              <a:rPr lang="ru-RU" sz="3700" b="1" dirty="0" smtClean="0">
                <a:sym typeface="Symbol" panose="05050102010706020507" pitchFamily="18" charset="2"/>
              </a:rPr>
              <a:t></a:t>
            </a:r>
            <a:endParaRPr lang="ru-RU" sz="3700" b="1" dirty="0" smtClean="0"/>
          </a:p>
          <a:p>
            <a:pPr marL="64008" indent="0" algn="ctr">
              <a:buNone/>
            </a:pPr>
            <a:r>
              <a:rPr lang="ru-RU" sz="3700" b="1" dirty="0" smtClean="0">
                <a:sym typeface="Symbol" panose="05050102010706020507" pitchFamily="18" charset="2"/>
              </a:rPr>
              <a:t></a:t>
            </a:r>
            <a:r>
              <a:rPr lang="ru-RU" sz="3700" b="1" dirty="0" smtClean="0"/>
              <a:t>  Образование </a:t>
            </a:r>
            <a:r>
              <a:rPr lang="ru-RU" sz="3700" b="1" dirty="0" smtClean="0">
                <a:sym typeface="Symbol" panose="05050102010706020507" pitchFamily="18" charset="2"/>
              </a:rPr>
              <a:t></a:t>
            </a:r>
            <a:r>
              <a:rPr lang="ru-RU" sz="3700" b="1" dirty="0" smtClean="0"/>
              <a:t> Семинары, конференции, конкурсы </a:t>
            </a:r>
            <a:r>
              <a:rPr lang="ru-RU" sz="3700" b="1" dirty="0" smtClean="0">
                <a:sym typeface="Symbol" panose="05050102010706020507" pitchFamily="18" charset="2"/>
              </a:rPr>
              <a:t></a:t>
            </a:r>
            <a:r>
              <a:rPr lang="ru-RU" sz="3700" b="1" dirty="0" smtClean="0"/>
              <a:t>  Всероссийская научно-практическая конференция 2016:</a:t>
            </a:r>
            <a:endParaRPr lang="ru-RU" sz="3700" dirty="0" smtClean="0"/>
          </a:p>
          <a:p>
            <a:pPr marL="64008" indent="0">
              <a:buNone/>
            </a:pPr>
            <a:r>
              <a:rPr lang="ru-RU" sz="3700" b="1" dirty="0"/>
              <a:t> </a:t>
            </a:r>
            <a:endParaRPr lang="ru-RU" sz="3700" dirty="0"/>
          </a:p>
          <a:p>
            <a:pPr>
              <a:buFont typeface="Symbol" panose="05050102010706020507" pitchFamily="18" charset="2"/>
              <a:buChar char="-"/>
            </a:pPr>
            <a:r>
              <a:rPr lang="ru-RU" sz="3700" dirty="0" smtClean="0"/>
              <a:t>Информационное </a:t>
            </a:r>
            <a:r>
              <a:rPr lang="ru-RU" sz="3700" dirty="0"/>
              <a:t>письмо по </a:t>
            </a:r>
            <a:r>
              <a:rPr lang="ru-RU" sz="3700" dirty="0" smtClean="0"/>
              <a:t>конференции.</a:t>
            </a:r>
            <a:endParaRPr lang="ru-RU" sz="3700" dirty="0"/>
          </a:p>
          <a:p>
            <a:pPr>
              <a:buFont typeface="Symbol" panose="05050102010706020507" pitchFamily="18" charset="2"/>
              <a:buChar char="-"/>
            </a:pPr>
            <a:r>
              <a:rPr lang="ru-RU" sz="3700" dirty="0" smtClean="0"/>
              <a:t>Положение </a:t>
            </a:r>
            <a:r>
              <a:rPr lang="ru-RU" sz="3700" dirty="0"/>
              <a:t>о проведении </a:t>
            </a:r>
            <a:r>
              <a:rPr lang="ru-RU" sz="3700" dirty="0" smtClean="0"/>
              <a:t>конференции.</a:t>
            </a:r>
            <a:endParaRPr lang="ru-RU" sz="3700" dirty="0"/>
          </a:p>
          <a:p>
            <a:pPr>
              <a:buFont typeface="Symbol" panose="05050102010706020507" pitchFamily="18" charset="2"/>
              <a:buChar char="-"/>
            </a:pPr>
            <a:r>
              <a:rPr lang="ru-RU" sz="3700" dirty="0" smtClean="0"/>
              <a:t>Программа конференции.</a:t>
            </a:r>
            <a:endParaRPr lang="ru-RU" sz="3700" dirty="0"/>
          </a:p>
          <a:p>
            <a:pPr>
              <a:buFont typeface="Symbol" panose="05050102010706020507" pitchFamily="18" charset="2"/>
              <a:buChar char="-"/>
            </a:pPr>
            <a:r>
              <a:rPr lang="ru-RU" sz="3700" dirty="0" smtClean="0"/>
              <a:t>Фотоматериалы </a:t>
            </a:r>
            <a:r>
              <a:rPr lang="ru-RU" sz="3700" dirty="0"/>
              <a:t>(с 21.12.2016</a:t>
            </a:r>
            <a:r>
              <a:rPr lang="ru-RU" sz="3700" dirty="0" smtClean="0"/>
              <a:t>).</a:t>
            </a:r>
            <a:endParaRPr lang="ru-RU" sz="3700" dirty="0"/>
          </a:p>
          <a:p>
            <a:pPr>
              <a:buFont typeface="Symbol" panose="05050102010706020507" pitchFamily="18" charset="2"/>
              <a:buChar char="-"/>
            </a:pPr>
            <a:r>
              <a:rPr lang="ru-RU" sz="3700" dirty="0" smtClean="0"/>
              <a:t>Презентационные </a:t>
            </a:r>
            <a:r>
              <a:rPr lang="ru-RU" sz="3700" dirty="0"/>
              <a:t>материалы конференции </a:t>
            </a:r>
            <a:r>
              <a:rPr lang="ru-RU" sz="3700" dirty="0" smtClean="0"/>
              <a:t/>
            </a:r>
            <a:br>
              <a:rPr lang="ru-RU" sz="3700" dirty="0" smtClean="0"/>
            </a:br>
            <a:r>
              <a:rPr lang="ru-RU" sz="3700" dirty="0" smtClean="0"/>
              <a:t>(</a:t>
            </a:r>
            <a:r>
              <a:rPr lang="ru-RU" sz="3700" dirty="0"/>
              <a:t>с 21.12.2016</a:t>
            </a:r>
            <a:r>
              <a:rPr lang="ru-RU" sz="3700" dirty="0" smtClean="0"/>
              <a:t>).</a:t>
            </a:r>
            <a:endParaRPr lang="ru-RU" sz="3700" dirty="0"/>
          </a:p>
          <a:p>
            <a:pPr>
              <a:buFont typeface="Symbol" panose="05050102010706020507" pitchFamily="18" charset="2"/>
              <a:buChar char="-"/>
            </a:pPr>
            <a:r>
              <a:rPr lang="ru-RU" sz="3700" dirty="0" smtClean="0"/>
              <a:t>Сборник </a:t>
            </a:r>
            <a:r>
              <a:rPr lang="ru-RU" sz="3700" dirty="0"/>
              <a:t>материалов конференции </a:t>
            </a:r>
            <a:r>
              <a:rPr lang="ru-RU" sz="3700" dirty="0" smtClean="0"/>
              <a:t/>
            </a:r>
            <a:br>
              <a:rPr lang="ru-RU" sz="3700" dirty="0" smtClean="0"/>
            </a:br>
            <a:r>
              <a:rPr lang="ru-RU" sz="3700" dirty="0" smtClean="0"/>
              <a:t>(</a:t>
            </a:r>
            <a:r>
              <a:rPr lang="ru-RU" sz="3700" dirty="0"/>
              <a:t>после 27.12.2016</a:t>
            </a:r>
            <a:r>
              <a:rPr lang="ru-RU" sz="3700" dirty="0" smtClean="0"/>
              <a:t>).</a:t>
            </a:r>
            <a:endParaRPr lang="ru-RU" sz="3700" dirty="0"/>
          </a:p>
          <a:p>
            <a:pPr>
              <a:buFont typeface="Symbol" panose="05050102010706020507" pitchFamily="18" charset="2"/>
              <a:buChar char="-"/>
            </a:pPr>
            <a:r>
              <a:rPr lang="ru-RU" sz="3700" dirty="0" smtClean="0"/>
              <a:t>Пост-релиз </a:t>
            </a:r>
            <a:r>
              <a:rPr lang="ru-RU" sz="3700" dirty="0"/>
              <a:t>конференции (после 27.12.2016</a:t>
            </a:r>
            <a:r>
              <a:rPr lang="ru-RU" sz="3700" dirty="0" smtClean="0"/>
              <a:t>).</a:t>
            </a:r>
            <a:endParaRPr lang="ru-RU" sz="3700" dirty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869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>
        <p14:prism isInverted="1"/>
      </p:transition>
    </mc:Choice>
    <mc:Fallback xmlns="">
      <p:transition spd="slow" advClick="0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Ярк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259</TotalTime>
  <Words>72</Words>
  <Application>Microsoft Office PowerPoint</Application>
  <PresentationFormat>Экран (4:3)</PresentationFormat>
  <Paragraphs>27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</vt:i4>
      </vt:variant>
    </vt:vector>
  </HeadingPairs>
  <TitlesOfParts>
    <vt:vector size="5" baseType="lpstr">
      <vt:lpstr>Тема Office</vt:lpstr>
      <vt:lpstr>Яркая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 Зацепин</dc:creator>
  <cp:lastModifiedBy>user</cp:lastModifiedBy>
  <cp:revision>31</cp:revision>
  <dcterms:created xsi:type="dcterms:W3CDTF">2015-12-10T04:17:10Z</dcterms:created>
  <dcterms:modified xsi:type="dcterms:W3CDTF">2016-12-20T07:38:22Z</dcterms:modified>
</cp:coreProperties>
</file>