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8"/>
  </p:notesMasterIdLst>
  <p:sldIdLst>
    <p:sldId id="256" r:id="rId3"/>
    <p:sldId id="314" r:id="rId4"/>
    <p:sldId id="377" r:id="rId5"/>
    <p:sldId id="412" r:id="rId6"/>
    <p:sldId id="427" r:id="rId7"/>
    <p:sldId id="406" r:id="rId8"/>
    <p:sldId id="444" r:id="rId9"/>
    <p:sldId id="416" r:id="rId10"/>
    <p:sldId id="417" r:id="rId11"/>
    <p:sldId id="419" r:id="rId12"/>
    <p:sldId id="450" r:id="rId13"/>
    <p:sldId id="451" r:id="rId14"/>
    <p:sldId id="452" r:id="rId15"/>
    <p:sldId id="453" r:id="rId16"/>
    <p:sldId id="445" r:id="rId1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30DC7"/>
    <a:srgbClr val="CC0099"/>
    <a:srgbClr val="DCE9F8"/>
    <a:srgbClr val="006699"/>
    <a:srgbClr val="66FFFF"/>
    <a:srgbClr val="66CCFF"/>
    <a:srgbClr val="FBB3ED"/>
    <a:srgbClr val="CCFFCC"/>
    <a:srgbClr val="FF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29" autoAdjust="0"/>
    <p:restoredTop sz="94280" autoAdjust="0"/>
  </p:normalViewPr>
  <p:slideViewPr>
    <p:cSldViewPr>
      <p:cViewPr varScale="1">
        <p:scale>
          <a:sx n="114" d="100"/>
          <a:sy n="114" d="100"/>
        </p:scale>
        <p:origin x="114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16146-F4DA-4AD9-B1CB-3585C63169AE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87A26-8364-4C1C-8FD9-BDF3D7374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1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7A26-8364-4C1C-8FD9-BDF3D737468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6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roup 238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3093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0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3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6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7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8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9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0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1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2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3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6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9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20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21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7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3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8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9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6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3148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149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0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1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2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3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4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5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8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9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0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1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2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3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4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5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8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1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2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3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4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7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7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2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3203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204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5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6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4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5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6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7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8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9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0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1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2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3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4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5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6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7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8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9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30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231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2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3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4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5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7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38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39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0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1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2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3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4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5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6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7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8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9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0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1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2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3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4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5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6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257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3263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3264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5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6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6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3268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9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0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1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3272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3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4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5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3276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7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8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9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3280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1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2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3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3284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5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6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7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288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9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90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291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2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5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6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8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9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1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2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4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5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07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3090" name="Object 18"/>
          <p:cNvGraphicFramePr>
            <a:graphicFrameLocks noChangeAspect="1"/>
          </p:cNvGraphicFramePr>
          <p:nvPr userDrawn="1"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" name="Image" r:id="rId3" imgW="7707937" imgH="1701587" progId="">
                  <p:embed/>
                </p:oleObj>
              </mc:Choice>
              <mc:Fallback>
                <p:oleObj name="Image" r:id="rId3" imgW="7707937" imgH="1701587" progId="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67A6F9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8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224" name="Овал 223"/>
          <p:cNvSpPr/>
          <p:nvPr userDrawn="1"/>
        </p:nvSpPr>
        <p:spPr>
          <a:xfrm>
            <a:off x="395189" y="1550197"/>
            <a:ext cx="1669779" cy="1734787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" name="Picture 2" descr="D:\Отделение\Логотип ПГК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543677"/>
            <a:ext cx="1685187" cy="17413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8DB71-E5D5-4AF2-939C-E2DF3A4CEE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57058-38D4-4A46-8728-BB7F969523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1C1A092-9017-4018-A5BE-65B41ADB6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8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D73D1B-ED95-4AD6-ABDC-E7AD8DCADE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Овал 6"/>
          <p:cNvSpPr/>
          <p:nvPr userDrawn="1"/>
        </p:nvSpPr>
        <p:spPr>
          <a:xfrm>
            <a:off x="7717410" y="170835"/>
            <a:ext cx="1306386" cy="126734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D:\Отделение\Логотип ПГК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44" y="261560"/>
            <a:ext cx="1123719" cy="108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49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381000" y="5257800"/>
            <a:ext cx="8763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395288" y="2349500"/>
          <a:ext cx="8748712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Image" r:id="rId3" imgW="6590476" imgH="2450794" progId="">
                  <p:embed/>
                </p:oleObj>
              </mc:Choice>
              <mc:Fallback>
                <p:oleObj name="Image" r:id="rId3" imgW="6590476" imgH="2450794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349500"/>
                        <a:ext cx="8748712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-36513" y="5138738"/>
            <a:ext cx="431801" cy="1719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ltGray">
          <a:xfrm>
            <a:off x="-36513" y="4149725"/>
            <a:ext cx="431801" cy="10064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ltGray">
          <a:xfrm>
            <a:off x="-36513" y="0"/>
            <a:ext cx="431801" cy="2349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ltGray">
          <a:xfrm>
            <a:off x="-36513" y="2349500"/>
            <a:ext cx="431801" cy="863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1219200"/>
            <a:ext cx="7239000" cy="685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905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rgbClr val="8FAFE9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white">
          <a:xfrm rot="5400000">
            <a:off x="4660901" y="5573708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ltGray">
          <a:xfrm>
            <a:off x="-36513" y="3200400"/>
            <a:ext cx="431801" cy="9620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D73D1B-ED95-4AD6-ABDC-E7AD8DCADE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Овал 6"/>
          <p:cNvSpPr/>
          <p:nvPr userDrawn="1"/>
        </p:nvSpPr>
        <p:spPr>
          <a:xfrm>
            <a:off x="7717410" y="170835"/>
            <a:ext cx="1306386" cy="126734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D:\Отделение\Логотип ПГК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44" y="261560"/>
            <a:ext cx="1123719" cy="108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1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1C1FA8-5AE8-401B-B609-CE0BB70902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534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66838"/>
            <a:ext cx="4038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66838"/>
            <a:ext cx="4038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DF71F1-5494-4DF3-9F8A-50F2FBE75B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745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B35ECE-DC0E-4C08-9C34-5091D1EDF4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6678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52DDFC-6BD6-404A-9D06-1BDD40891C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2224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вал 7"/>
          <p:cNvSpPr/>
          <p:nvPr userDrawn="1"/>
        </p:nvSpPr>
        <p:spPr>
          <a:xfrm>
            <a:off x="7717410" y="170835"/>
            <a:ext cx="1306386" cy="126734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Отделение\Логотип ПГК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44" y="261560"/>
            <a:ext cx="1123719" cy="108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070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8C2817-831F-4DD4-A01D-F96DAD9DBA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029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650A55-C4EC-4D9A-B897-01FAB30B79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631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826C79-A4D7-45D7-920D-15D5286D0A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689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93F7B-80EB-466B-8CFC-E5B5A414F3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103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29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29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E888F2-9DA8-4C11-9FCE-EA5668C2F9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931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66838"/>
            <a:ext cx="8229600" cy="4919662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502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CD9FF3-24CC-401C-B4CE-548F9E7175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525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BE9F-004F-44FC-A1E1-0744C80C71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724C2-2635-432F-AE06-B325DEEBC3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5D69F-934A-4A8D-92CF-878B0B2E43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8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A5BCA-AF1A-4642-B97B-335D08094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FF5D9-DD43-46F4-891B-ECCA7F32B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FE9EE-3C49-4D33-B6E8-DFA574920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55B5B-77B9-4B7A-A455-EF1E4350F8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96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3595AD7-AA90-42DD-A79A-ECE7532D51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404813"/>
            <a:ext cx="9144000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6838"/>
            <a:ext cx="8229600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02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j-lt"/>
              </a:defRPr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4572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-9525" y="0"/>
            <a:ext cx="188913" cy="68580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04813"/>
            <a:ext cx="184150" cy="7207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ltGray">
          <a:xfrm>
            <a:off x="-14288" y="1128713"/>
            <a:ext cx="184151" cy="720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ltGray">
          <a:xfrm>
            <a:off x="-14288" y="1847850"/>
            <a:ext cx="184151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ltGray">
          <a:xfrm>
            <a:off x="-14288" y="2552700"/>
            <a:ext cx="184151" cy="720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6" name="Oval 22" descr="biz"/>
          <p:cNvSpPr>
            <a:spLocks noChangeArrowheads="1"/>
          </p:cNvSpPr>
          <p:nvPr/>
        </p:nvSpPr>
        <p:spPr bwMode="gray">
          <a:xfrm>
            <a:off x="7740650" y="188913"/>
            <a:ext cx="1223963" cy="1265237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0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2780928"/>
            <a:ext cx="7128792" cy="2520280"/>
          </a:xfrm>
        </p:spPr>
        <p:txBody>
          <a:bodyPr/>
          <a:lstStyle/>
          <a:p>
            <a:pPr algn="ctr"/>
            <a:r>
              <a:rPr lang="ru-RU" sz="2500" b="1" i="0" dirty="0">
                <a:solidFill>
                  <a:srgbClr val="990033"/>
                </a:solidFill>
                <a:latin typeface="+mn-lt"/>
                <a:cs typeface="Aharoni" pitchFamily="2" charset="-79"/>
              </a:rPr>
              <a:t>Разработка методического сопровождения для проведения ЛР и ПЗ по ПМ и УД</a:t>
            </a:r>
            <a:endParaRPr lang="en-US" sz="2500" b="1" i="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5429264"/>
            <a:ext cx="7520880" cy="10290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b="0" i="1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Нисман Ольга Юрьевна, заместитель директора по УМР </a:t>
            </a:r>
          </a:p>
          <a:p>
            <a:pPr>
              <a:lnSpc>
                <a:spcPct val="90000"/>
              </a:lnSpc>
            </a:pPr>
            <a:r>
              <a:rPr lang="ru-RU" sz="1600" b="0" i="1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ГБПОУ «Поволжский государственный колледж», к.п.н.</a:t>
            </a:r>
          </a:p>
          <a:p>
            <a:pPr>
              <a:lnSpc>
                <a:spcPct val="90000"/>
              </a:lnSpc>
            </a:pPr>
            <a:r>
              <a:rPr lang="ru-RU" sz="1600" b="0" i="1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Алябьева Наталья Владимировна, преподаватель</a:t>
            </a:r>
          </a:p>
          <a:p>
            <a:pPr>
              <a:lnSpc>
                <a:spcPct val="90000"/>
              </a:lnSpc>
            </a:pPr>
            <a:r>
              <a:rPr lang="ru-RU" sz="1600" b="0" i="1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ГБПОУ «Поволжский государственный колледж»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3930" y="0"/>
            <a:ext cx="3100070" cy="221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5156" y="0"/>
            <a:ext cx="3173095" cy="221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861" t="6688" r="15687" b="10625"/>
          <a:stretch/>
        </p:blipFill>
        <p:spPr>
          <a:xfrm>
            <a:off x="58534" y="1124744"/>
            <a:ext cx="8892480" cy="5952274"/>
          </a:xfrm>
          <a:prstGeom prst="rect">
            <a:avLst/>
          </a:prstGeom>
          <a:ln>
            <a:solidFill>
              <a:srgbClr val="9933FF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274" y="116632"/>
            <a:ext cx="7454062" cy="563563"/>
          </a:xfrm>
        </p:spPr>
        <p:txBody>
          <a:bodyPr/>
          <a:lstStyle/>
          <a:p>
            <a:pPr algn="ctr"/>
            <a:r>
              <a:rPr lang="ru-RU" sz="22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Форма отчета о выполнении лабораторной работы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4504" t="8657" r="33397" b="32281"/>
          <a:stretch/>
        </p:blipFill>
        <p:spPr>
          <a:xfrm>
            <a:off x="4744398" y="2432211"/>
            <a:ext cx="4176464" cy="4320480"/>
          </a:xfrm>
          <a:prstGeom prst="rect">
            <a:avLst/>
          </a:prstGeom>
          <a:ln>
            <a:solidFill>
              <a:srgbClr val="9933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62254" y="836712"/>
            <a:ext cx="4158607" cy="1477328"/>
          </a:xfrm>
          <a:prstGeom prst="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0" dirty="0">
                <a:solidFill>
                  <a:srgbClr val="9933FF"/>
                </a:solidFill>
              </a:rPr>
              <a:t>Формы для отчетов по ЛР/ПЗ включаются в рабочую тетрадь на печатной основе, которая является составной частью учебного кейса студента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933782" y="4005064"/>
            <a:ext cx="3816424" cy="84028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915054" y="4940207"/>
            <a:ext cx="3835152" cy="136911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424936" cy="563563"/>
          </a:xfrm>
        </p:spPr>
        <p:txBody>
          <a:bodyPr/>
          <a:lstStyle/>
          <a:p>
            <a:pPr algn="ctr"/>
            <a:r>
              <a:rPr lang="ru-RU" sz="22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Фрагмент МУ для студентов по выполнению ЛР/ПЗ в рамках УД Метрология стандартизация и сертификация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500" t="16401" r="17713" b="6601"/>
          <a:stretch/>
        </p:blipFill>
        <p:spPr>
          <a:xfrm>
            <a:off x="251520" y="881336"/>
            <a:ext cx="8801996" cy="5976664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5089883" y="3473624"/>
            <a:ext cx="3538736" cy="792088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841411" y="2609528"/>
            <a:ext cx="3096344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076" t="16401" r="16926" b="6601"/>
          <a:stretch/>
        </p:blipFill>
        <p:spPr>
          <a:xfrm>
            <a:off x="203018" y="563563"/>
            <a:ext cx="8856984" cy="6089177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473665" y="2190348"/>
            <a:ext cx="3672408" cy="648072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473664" y="2838420"/>
            <a:ext cx="3714631" cy="17136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73664" y="4635135"/>
            <a:ext cx="3765526" cy="17281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3018" y="0"/>
            <a:ext cx="7886110" cy="563563"/>
          </a:xfrm>
        </p:spPr>
        <p:txBody>
          <a:bodyPr/>
          <a:lstStyle/>
          <a:p>
            <a:pPr algn="ctr"/>
            <a:r>
              <a:rPr lang="ru-RU" sz="22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Разработка методических рекомендаций для студентов по выполнению ЛР/ПЗ</a:t>
            </a:r>
          </a:p>
        </p:txBody>
      </p:sp>
    </p:spTree>
    <p:extLst>
      <p:ext uri="{BB962C8B-B14F-4D97-AF65-F5344CB8AC3E}">
        <p14:creationId xmlns:p14="http://schemas.microsoft.com/office/powerpoint/2010/main" val="2630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886110" cy="563563"/>
          </a:xfrm>
        </p:spPr>
        <p:txBody>
          <a:bodyPr/>
          <a:lstStyle/>
          <a:p>
            <a:pPr algn="ctr"/>
            <a:r>
              <a:rPr lang="ru-RU" sz="22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Разработка методических рекомендаций для студентов по выполнению ЛР/ПЗ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075" t="16401" r="50000" b="5201"/>
          <a:stretch/>
        </p:blipFill>
        <p:spPr>
          <a:xfrm>
            <a:off x="235279" y="843593"/>
            <a:ext cx="4094448" cy="6033924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827584" y="2996952"/>
            <a:ext cx="3222990" cy="4004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0863" t="19201" r="50787" b="10800"/>
          <a:stretch/>
        </p:blipFill>
        <p:spPr>
          <a:xfrm>
            <a:off x="4616429" y="848287"/>
            <a:ext cx="4175532" cy="5799349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364088" y="1196752"/>
            <a:ext cx="2302135" cy="3337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54062" cy="563563"/>
          </a:xfrm>
        </p:spPr>
        <p:txBody>
          <a:bodyPr/>
          <a:lstStyle/>
          <a:p>
            <a:pPr algn="ctr"/>
            <a:r>
              <a:rPr lang="ru-RU" sz="22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Форма отчета о выполнении лабораторной работы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3150" t="17801" r="17713" b="5201"/>
          <a:stretch/>
        </p:blipFill>
        <p:spPr>
          <a:xfrm>
            <a:off x="152851" y="975767"/>
            <a:ext cx="3829519" cy="5692529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0599" y="3056212"/>
            <a:ext cx="3554022" cy="14402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21725" y="4481369"/>
            <a:ext cx="3554022" cy="19670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0076" t="17800" r="17713" b="5201"/>
          <a:stretch/>
        </p:blipFill>
        <p:spPr>
          <a:xfrm>
            <a:off x="971600" y="1078037"/>
            <a:ext cx="7882745" cy="5487987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5148064" y="2087095"/>
            <a:ext cx="3672408" cy="8915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139735" y="3021922"/>
            <a:ext cx="3714610" cy="6951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Name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3214686"/>
            <a:ext cx="4665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СПАСИБО ЗА ВНИМАНИ!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6156903" y="3754236"/>
            <a:ext cx="2879593" cy="2845516"/>
          </a:xfrm>
          <a:prstGeom prst="chevron">
            <a:avLst>
              <a:gd name="adj" fmla="val 16468"/>
            </a:avLst>
          </a:prstGeom>
          <a:solidFill>
            <a:srgbClr val="CC0099"/>
          </a:solidFill>
          <a:ln w="3810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3264946" y="3717032"/>
            <a:ext cx="3035246" cy="2845516"/>
          </a:xfrm>
          <a:prstGeom prst="chevron">
            <a:avLst>
              <a:gd name="adj" fmla="val 17842"/>
            </a:avLst>
          </a:prstGeom>
          <a:solidFill>
            <a:srgbClr val="6600FF"/>
          </a:solidFill>
          <a:ln w="3810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251520" y="3717032"/>
            <a:ext cx="3035246" cy="2845516"/>
          </a:xfrm>
          <a:prstGeom prst="chevron">
            <a:avLst>
              <a:gd name="adj" fmla="val 17842"/>
            </a:avLst>
          </a:prstGeom>
          <a:solidFill>
            <a:srgbClr val="800080"/>
          </a:solidFill>
          <a:ln w="3810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670476" y="1484604"/>
            <a:ext cx="2101324" cy="56473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ru-RU" sz="2000" b="1" dirty="0">
                <a:solidFill>
                  <a:schemeClr val="bg1"/>
                </a:solidFill>
              </a:rPr>
              <a:t>этап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3622804" y="1484604"/>
            <a:ext cx="2101324" cy="564735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этап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6431116" y="1484604"/>
            <a:ext cx="2101324" cy="564735"/>
          </a:xfrm>
          <a:prstGeom prst="roundRect">
            <a:avLst>
              <a:gd name="adj" fmla="val 50000"/>
            </a:avLst>
          </a:prstGeom>
          <a:solidFill>
            <a:srgbClr val="CC0099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этап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1871" y="4205406"/>
            <a:ext cx="23179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chemeClr val="bg1"/>
                </a:solidFill>
              </a:rPr>
              <a:t>Разработка протокола сопоставления требований ФГОС СПО и рынка труда (ПС и ПАО «Кузнецов») </a:t>
            </a:r>
            <a:endParaRPr lang="en-US" sz="1000" b="0" u="sng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4205406"/>
            <a:ext cx="23762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chemeClr val="bg1"/>
                </a:solidFill>
              </a:rPr>
              <a:t>Разработка приложений к рабочим программам профессиональных модулей и дисциплин</a:t>
            </a:r>
            <a:endParaRPr lang="ru-RU" sz="1400" b="0" dirty="0">
              <a:solidFill>
                <a:schemeClr val="bg1"/>
              </a:solidFill>
            </a:endParaRPr>
          </a:p>
          <a:p>
            <a:pPr algn="ctr" eaLnBrk="0" hangingPunct="0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4481825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chemeClr val="bg1"/>
                </a:solidFill>
              </a:rPr>
              <a:t>Заполнение шаблона рабочей программы профессионального модуля и дисциплины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3400" y="44624"/>
            <a:ext cx="7391400" cy="72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разработки программ модулей и дисциплин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251520" y="2420888"/>
            <a:ext cx="2808312" cy="930000"/>
          </a:xfrm>
          <a:prstGeom prst="downArrowCallout">
            <a:avLst>
              <a:gd name="adj1" fmla="val 25000"/>
              <a:gd name="adj2" fmla="val 25000"/>
              <a:gd name="adj3" fmla="val 11424"/>
              <a:gd name="adj4" fmla="val 82382"/>
            </a:avLst>
          </a:prstGeom>
          <a:solidFill>
            <a:schemeClr val="accent3">
              <a:lumMod val="95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Рабочая группа </a:t>
            </a:r>
          </a:p>
          <a:p>
            <a:pPr marL="0" indent="0" algn="ctr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под руководством </a:t>
            </a:r>
          </a:p>
          <a:p>
            <a:pPr marL="0" indent="0" algn="ctr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модератора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3324625" y="2420888"/>
            <a:ext cx="2627731" cy="930000"/>
          </a:xfrm>
          <a:prstGeom prst="downArrowCallout">
            <a:avLst>
              <a:gd name="adj1" fmla="val 25000"/>
              <a:gd name="adj2" fmla="val 25000"/>
              <a:gd name="adj3" fmla="val 11424"/>
              <a:gd name="adj4" fmla="val 82382"/>
            </a:avLst>
          </a:prstGeom>
          <a:solidFill>
            <a:schemeClr val="accent3">
              <a:lumMod val="95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/>
            </a:lvl2pPr>
            <a:lvl3pPr marL="1143000" indent="-228600" eaLnBrk="1" hangingPunct="1">
              <a:spcBef>
                <a:spcPct val="20000"/>
              </a:spcBef>
              <a:buClr>
                <a:schemeClr val="tx1"/>
              </a:buClr>
              <a:buChar char="•"/>
              <a:defRPr sz="2000"/>
            </a:lvl3pPr>
            <a:lvl4pPr marL="1600200" indent="-228600" eaLnBrk="1" hangingPunct="1">
              <a:spcBef>
                <a:spcPct val="20000"/>
              </a:spcBef>
              <a:buChar char="–"/>
            </a:lvl4pPr>
            <a:lvl5pPr marL="2057400" indent="-228600" eaLnBrk="1" hangingPunct="1">
              <a:spcBef>
                <a:spcPct val="20000"/>
              </a:spcBef>
              <a:buChar char="»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</a:lvl9pPr>
          </a:lstStyle>
          <a:p>
            <a:r>
              <a:rPr lang="ru-RU" sz="1200" dirty="0"/>
              <a:t>Рабочая группа </a:t>
            </a:r>
          </a:p>
          <a:p>
            <a:r>
              <a:rPr lang="ru-RU" sz="1200" dirty="0"/>
              <a:t>под руководством </a:t>
            </a:r>
          </a:p>
          <a:p>
            <a:r>
              <a:rPr lang="ru-RU" sz="1200" dirty="0"/>
              <a:t>модератора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6192741" y="2420888"/>
            <a:ext cx="2627731" cy="930000"/>
          </a:xfrm>
          <a:prstGeom prst="downArrowCallout">
            <a:avLst>
              <a:gd name="adj1" fmla="val 25000"/>
              <a:gd name="adj2" fmla="val 25000"/>
              <a:gd name="adj3" fmla="val 11424"/>
              <a:gd name="adj4" fmla="val 82382"/>
            </a:avLst>
          </a:prstGeom>
          <a:solidFill>
            <a:schemeClr val="accent3">
              <a:lumMod val="95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/>
            </a:lvl2pPr>
            <a:lvl3pPr marL="1143000" indent="-228600" eaLnBrk="1" hangingPunct="1">
              <a:spcBef>
                <a:spcPct val="20000"/>
              </a:spcBef>
              <a:buClr>
                <a:schemeClr val="tx1"/>
              </a:buClr>
              <a:buChar char="•"/>
              <a:defRPr sz="2000"/>
            </a:lvl3pPr>
            <a:lvl4pPr marL="1600200" indent="-228600" eaLnBrk="1" hangingPunct="1">
              <a:spcBef>
                <a:spcPct val="20000"/>
              </a:spcBef>
              <a:buChar char="–"/>
            </a:lvl4pPr>
            <a:lvl5pPr marL="2057400" indent="-228600" eaLnBrk="1" hangingPunct="1">
              <a:spcBef>
                <a:spcPct val="20000"/>
              </a:spcBef>
              <a:buChar char="»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</a:lvl9pPr>
          </a:lstStyle>
          <a:p>
            <a:r>
              <a:rPr lang="ru-RU" sz="1200" dirty="0"/>
              <a:t>Преподаватель ответственный за разработку рабочей программы</a:t>
            </a:r>
          </a:p>
        </p:txBody>
      </p:sp>
      <p:sp>
        <p:nvSpPr>
          <p:cNvPr id="15" name="Овал 14"/>
          <p:cNvSpPr/>
          <p:nvPr/>
        </p:nvSpPr>
        <p:spPr>
          <a:xfrm>
            <a:off x="7717410" y="170835"/>
            <a:ext cx="1306386" cy="126734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D:\Отделение\Логотип ПГ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44" y="261560"/>
            <a:ext cx="1123719" cy="108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31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53479"/>
            <a:ext cx="7344816" cy="711225"/>
          </a:xfrm>
        </p:spPr>
        <p:txBody>
          <a:bodyPr/>
          <a:lstStyle/>
          <a:p>
            <a:pPr algn="ctr"/>
            <a:r>
              <a:rPr lang="ru-RU" altLang="ru-RU" sz="22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Структура и содержание ПМ</a:t>
            </a:r>
            <a:endParaRPr lang="ru-RU" altLang="ru-RU" sz="2200" b="1" i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t="7917" r="18359" b="13195"/>
          <a:stretch/>
        </p:blipFill>
        <p:spPr bwMode="auto">
          <a:xfrm>
            <a:off x="539552" y="910744"/>
            <a:ext cx="8280920" cy="5835687"/>
          </a:xfrm>
          <a:prstGeom prst="rect">
            <a:avLst/>
          </a:prstGeom>
          <a:solidFill>
            <a:srgbClr val="FF89E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5868144" y="1340768"/>
            <a:ext cx="1008112" cy="5256584"/>
          </a:xfrm>
          <a:prstGeom prst="roundRect">
            <a:avLst/>
          </a:pr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901150"/>
            <a:ext cx="4608512" cy="2031325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chemeClr val="bg1"/>
                </a:solidFill>
              </a:rPr>
              <a:t>База для принятия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chemeClr val="bg1"/>
                </a:solidFill>
              </a:rPr>
              <a:t>управленческих решений по организации и материально-техническому обеспечению учебного процесса на стадии проектирования содержания подготовки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</a:rPr>
              <a:t>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u="sng" kern="0" dirty="0">
                <a:solidFill>
                  <a:schemeClr val="bg1"/>
                </a:solidFill>
              </a:rPr>
              <a:t>Основа для внесения данных в учебный план специальности, реализуемой в формате дуального обучения</a:t>
            </a:r>
            <a:endParaRPr kumimoji="0" lang="en-US" sz="1400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Стрелка влево 2"/>
          <p:cNvSpPr/>
          <p:nvPr/>
        </p:nvSpPr>
        <p:spPr bwMode="auto">
          <a:xfrm>
            <a:off x="5436096" y="2636912"/>
            <a:ext cx="360040" cy="261029"/>
          </a:xfrm>
          <a:prstGeom prst="leftArrow">
            <a:avLst/>
          </a:prstGeom>
          <a:solidFill>
            <a:srgbClr val="9933FF"/>
          </a:solidFill>
          <a:ln w="9525" cap="flat" cmpd="sng" algn="ctr">
            <a:solidFill>
              <a:srgbClr val="9933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293096"/>
            <a:ext cx="4608512" cy="2246769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>
                <a:solidFill>
                  <a:schemeClr val="bg1"/>
                </a:solidFill>
              </a:rPr>
              <a:t>По результатам сопоставления требований ФГОС и ПС  перераспределяется объем часов, отведенных на освоение модуля в целом, а также соотношение между отдельными МДК и видами практик (3.1)</a:t>
            </a:r>
          </a:p>
          <a:p>
            <a:pPr indent="457200" algn="just"/>
            <a:r>
              <a:rPr lang="ru-RU" sz="1400" dirty="0">
                <a:solidFill>
                  <a:schemeClr val="bg1"/>
                </a:solidFill>
              </a:rPr>
              <a:t>Вносятся изменения в наименования тем и разделов, перечень ЛР/ПЗ, перечень учебных занятий, содержание дидактических единиц, содержание и место самостоятельной работы студентов (3.2)</a:t>
            </a:r>
          </a:p>
        </p:txBody>
      </p:sp>
    </p:spTree>
    <p:extLst>
      <p:ext uri="{BB962C8B-B14F-4D97-AF65-F5344CB8AC3E}">
        <p14:creationId xmlns:p14="http://schemas.microsoft.com/office/powerpoint/2010/main" val="37823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687" t="12593" r="16794" b="10626"/>
          <a:stretch/>
        </p:blipFill>
        <p:spPr>
          <a:xfrm>
            <a:off x="35496" y="1196752"/>
            <a:ext cx="8784976" cy="561662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0040" y="44624"/>
            <a:ext cx="7236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Фрагмент рабочей программы ПМ 01 </a:t>
            </a:r>
          </a:p>
          <a:p>
            <a:pPr algn="ctr"/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по специальности Технология машиностроения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372200" y="1566084"/>
            <a:ext cx="1152128" cy="5103276"/>
          </a:xfrm>
          <a:prstGeom prst="roundRect">
            <a:avLst/>
          </a:pr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908720"/>
            <a:ext cx="878497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Таблица 3.2. Заполняется на основе приложения к РП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672" y="1772816"/>
            <a:ext cx="4536504" cy="1569660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МТБ колледжа позволяет проводить ЛР/ПЗ в рамках ПМ и УД в собственных помещениях, однако, учебный процесс на 3-4 курсе по программам дуального обучения будет организован на базе ПАО «Кузнецов»</a:t>
            </a:r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>
            <a:off x="5580112" y="3342476"/>
            <a:ext cx="792088" cy="14546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933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70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60578" y="116632"/>
            <a:ext cx="6803710" cy="609370"/>
          </a:xfrm>
        </p:spPr>
        <p:txBody>
          <a:bodyPr/>
          <a:lstStyle/>
          <a:p>
            <a:pPr algn="ctr"/>
            <a:r>
              <a:rPr lang="ru-RU" sz="2400" b="1" i="0" kern="1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Условия реализации ПМ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879013"/>
            <a:ext cx="8208912" cy="646331"/>
          </a:xfrm>
          <a:prstGeom prst="rect">
            <a:avLst/>
          </a:prstGeom>
          <a:solidFill>
            <a:schemeClr val="accent3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indent="457200" algn="ctr"/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Сопоставление ФГОС и ПС потребует обновления требований к материально-техническому, информационному и др. видам обеспечения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53381" y="1484784"/>
            <a:ext cx="8637236" cy="4032448"/>
            <a:chOff x="253381" y="1484784"/>
            <a:chExt cx="8637236" cy="4032448"/>
          </a:xfrm>
        </p:grpSpPr>
        <p:sp>
          <p:nvSpPr>
            <p:cNvPr id="12" name="Полилиния 11"/>
            <p:cNvSpPr/>
            <p:nvPr/>
          </p:nvSpPr>
          <p:spPr>
            <a:xfrm>
              <a:off x="421981" y="1727141"/>
              <a:ext cx="4046399" cy="1677856"/>
            </a:xfrm>
            <a:custGeom>
              <a:avLst/>
              <a:gdLst>
                <a:gd name="connsiteX0" fmla="*/ 0 w 4046399"/>
                <a:gd name="connsiteY0" fmla="*/ 0 h 1264499"/>
                <a:gd name="connsiteX1" fmla="*/ 4046399 w 4046399"/>
                <a:gd name="connsiteY1" fmla="*/ 0 h 1264499"/>
                <a:gd name="connsiteX2" fmla="*/ 4046399 w 4046399"/>
                <a:gd name="connsiteY2" fmla="*/ 1264499 h 1264499"/>
                <a:gd name="connsiteX3" fmla="*/ 0 w 4046399"/>
                <a:gd name="connsiteY3" fmla="*/ 1264499 h 1264499"/>
                <a:gd name="connsiteX4" fmla="*/ 0 w 4046399"/>
                <a:gd name="connsiteY4" fmla="*/ 0 h 126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6399" h="1264499">
                  <a:moveTo>
                    <a:pt x="0" y="0"/>
                  </a:moveTo>
                  <a:lnTo>
                    <a:pt x="4046399" y="0"/>
                  </a:lnTo>
                  <a:lnTo>
                    <a:pt x="4046399" y="1264499"/>
                  </a:lnTo>
                  <a:lnTo>
                    <a:pt x="0" y="1264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F8">
                <a:alpha val="4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divo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6488" tIns="64770" rIns="64770" bIns="64770" numCol="1" spcCol="1270" anchor="ctr" anchorCtr="0">
              <a:noAutofit/>
            </a:bodyPr>
            <a:lstStyle/>
            <a:p>
              <a:pPr marL="0" lvl="0" indent="0" defTabSz="755650" rtl="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rgbClr val="CC0099"/>
                  </a:solidFill>
                </a:rPr>
                <a:t>Требования к минимальному материально-техническому обеспечению</a:t>
              </a:r>
              <a:endParaRPr lang="ru-RU" sz="2000" kern="1200" dirty="0">
                <a:solidFill>
                  <a:srgbClr val="CC0099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3381" y="1484784"/>
              <a:ext cx="885149" cy="17617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sz="2400" dirty="0"/>
                <a:t>1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844218" y="1727141"/>
              <a:ext cx="4046399" cy="1677856"/>
            </a:xfrm>
            <a:custGeom>
              <a:avLst/>
              <a:gdLst>
                <a:gd name="connsiteX0" fmla="*/ 0 w 4046399"/>
                <a:gd name="connsiteY0" fmla="*/ 0 h 1264499"/>
                <a:gd name="connsiteX1" fmla="*/ 4046399 w 4046399"/>
                <a:gd name="connsiteY1" fmla="*/ 0 h 1264499"/>
                <a:gd name="connsiteX2" fmla="*/ 4046399 w 4046399"/>
                <a:gd name="connsiteY2" fmla="*/ 1264499 h 1264499"/>
                <a:gd name="connsiteX3" fmla="*/ 0 w 4046399"/>
                <a:gd name="connsiteY3" fmla="*/ 1264499 h 1264499"/>
                <a:gd name="connsiteX4" fmla="*/ 0 w 4046399"/>
                <a:gd name="connsiteY4" fmla="*/ 0 h 126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6399" h="1264499">
                  <a:moveTo>
                    <a:pt x="0" y="0"/>
                  </a:moveTo>
                  <a:lnTo>
                    <a:pt x="4046399" y="0"/>
                  </a:lnTo>
                  <a:lnTo>
                    <a:pt x="4046399" y="1264499"/>
                  </a:lnTo>
                  <a:lnTo>
                    <a:pt x="0" y="1264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F8">
                <a:alpha val="40000"/>
              </a:srgbClr>
            </a:solidFill>
            <a:ln>
              <a:solidFill>
                <a:srgbClr val="CC0099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6488" tIns="64770" rIns="64770" bIns="64770" numCol="1" spcCol="1270" anchor="ctr" anchorCtr="0">
              <a:noAutofit/>
            </a:bodyPr>
            <a:lstStyle/>
            <a:p>
              <a:pPr lvl="0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dirty="0">
                  <a:solidFill>
                    <a:srgbClr val="CC0099"/>
                  </a:solidFill>
                </a:rPr>
                <a:t>Информационное</a:t>
              </a:r>
            </a:p>
            <a:p>
              <a:pPr lvl="0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dirty="0">
                  <a:solidFill>
                    <a:srgbClr val="CC0099"/>
                  </a:solidFill>
                </a:rPr>
                <a:t>обеспечение </a:t>
              </a:r>
            </a:p>
            <a:p>
              <a:pPr lvl="0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dirty="0">
                  <a:solidFill>
                    <a:srgbClr val="CC0099"/>
                  </a:solidFill>
                </a:rPr>
                <a:t>обучения </a:t>
              </a:r>
              <a:endParaRPr lang="ru-RU" sz="2000" kern="1200" dirty="0">
                <a:solidFill>
                  <a:srgbClr val="CC0099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75618" y="1484784"/>
              <a:ext cx="885149" cy="17617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sz="2400" dirty="0"/>
                <a:t>2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21981" y="3839376"/>
              <a:ext cx="4046399" cy="1677856"/>
            </a:xfrm>
            <a:custGeom>
              <a:avLst/>
              <a:gdLst>
                <a:gd name="connsiteX0" fmla="*/ 0 w 4046399"/>
                <a:gd name="connsiteY0" fmla="*/ 0 h 1264499"/>
                <a:gd name="connsiteX1" fmla="*/ 4046399 w 4046399"/>
                <a:gd name="connsiteY1" fmla="*/ 0 h 1264499"/>
                <a:gd name="connsiteX2" fmla="*/ 4046399 w 4046399"/>
                <a:gd name="connsiteY2" fmla="*/ 1264499 h 1264499"/>
                <a:gd name="connsiteX3" fmla="*/ 0 w 4046399"/>
                <a:gd name="connsiteY3" fmla="*/ 1264499 h 1264499"/>
                <a:gd name="connsiteX4" fmla="*/ 0 w 4046399"/>
                <a:gd name="connsiteY4" fmla="*/ 0 h 126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6399" h="1264499">
                  <a:moveTo>
                    <a:pt x="0" y="0"/>
                  </a:moveTo>
                  <a:lnTo>
                    <a:pt x="4046399" y="0"/>
                  </a:lnTo>
                  <a:lnTo>
                    <a:pt x="4046399" y="1264499"/>
                  </a:lnTo>
                  <a:lnTo>
                    <a:pt x="0" y="1264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F8">
                <a:alpha val="40000"/>
              </a:srgbClr>
            </a:solidFill>
            <a:ln>
              <a:solidFill>
                <a:srgbClr val="CC0099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6488" tIns="64770" rIns="64770" bIns="64770" numCol="1" spcCol="1270" anchor="ctr" anchorCtr="0">
              <a:noAutofit/>
            </a:bodyPr>
            <a:lstStyle/>
            <a:p>
              <a:pPr marL="0" lvl="0" indent="0" algn="l" defTabSz="755650" rtl="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rgbClr val="CC0099"/>
                  </a:solidFill>
                </a:rPr>
                <a:t>Общие требования к организации образовательного процесса</a:t>
              </a:r>
              <a:endParaRPr lang="ru-RU" sz="2000" kern="1200" dirty="0">
                <a:solidFill>
                  <a:srgbClr val="CC0099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53381" y="3597019"/>
              <a:ext cx="885149" cy="17617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sz="2400" dirty="0"/>
                <a:t>3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844218" y="3839376"/>
              <a:ext cx="4046399" cy="1677856"/>
            </a:xfrm>
            <a:custGeom>
              <a:avLst/>
              <a:gdLst>
                <a:gd name="connsiteX0" fmla="*/ 0 w 4046399"/>
                <a:gd name="connsiteY0" fmla="*/ 0 h 1264499"/>
                <a:gd name="connsiteX1" fmla="*/ 4046399 w 4046399"/>
                <a:gd name="connsiteY1" fmla="*/ 0 h 1264499"/>
                <a:gd name="connsiteX2" fmla="*/ 4046399 w 4046399"/>
                <a:gd name="connsiteY2" fmla="*/ 1264499 h 1264499"/>
                <a:gd name="connsiteX3" fmla="*/ 0 w 4046399"/>
                <a:gd name="connsiteY3" fmla="*/ 1264499 h 1264499"/>
                <a:gd name="connsiteX4" fmla="*/ 0 w 4046399"/>
                <a:gd name="connsiteY4" fmla="*/ 0 h 126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6399" h="1264499">
                  <a:moveTo>
                    <a:pt x="0" y="0"/>
                  </a:moveTo>
                  <a:lnTo>
                    <a:pt x="4046399" y="0"/>
                  </a:lnTo>
                  <a:lnTo>
                    <a:pt x="4046399" y="1264499"/>
                  </a:lnTo>
                  <a:lnTo>
                    <a:pt x="0" y="1264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F8">
                <a:alpha val="40000"/>
              </a:srgbClr>
            </a:solidFill>
            <a:ln>
              <a:solidFill>
                <a:srgbClr val="CC0099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6488" tIns="64770" rIns="64770" bIns="64770" numCol="1" spcCol="1270" anchor="ctr" anchorCtr="0">
              <a:noAutofit/>
            </a:bodyPr>
            <a:lstStyle/>
            <a:p>
              <a:pPr marL="0" lvl="0" indent="0" algn="l" defTabSz="755650" rtl="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>
                  <a:solidFill>
                    <a:srgbClr val="CC0099"/>
                  </a:solidFill>
                </a:rPr>
                <a:t>Кадровое обеспечение образовательного процесса</a:t>
              </a:r>
              <a:endParaRPr lang="ru-RU" sz="2000" kern="1200">
                <a:solidFill>
                  <a:srgbClr val="CC0099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75618" y="3597019"/>
              <a:ext cx="885149" cy="17617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sz="24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2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861" t="8657" r="16251" b="9641"/>
          <a:stretch/>
        </p:blipFill>
        <p:spPr>
          <a:xfrm>
            <a:off x="107504" y="980728"/>
            <a:ext cx="8963119" cy="593204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7814102" cy="563563"/>
          </a:xfrm>
        </p:spPr>
        <p:txBody>
          <a:bodyPr/>
          <a:lstStyle/>
          <a:p>
            <a:pPr algn="ctr"/>
            <a:r>
              <a:rPr lang="ru-RU" sz="22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Разработка методических рекомендаций для студентов по выполнению ЛР/ПЗ на основе шаблона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861" t="6688" r="52099" b="11610"/>
          <a:stretch/>
        </p:blipFill>
        <p:spPr>
          <a:xfrm>
            <a:off x="4716016" y="976010"/>
            <a:ext cx="4392488" cy="59046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395536" y="2060848"/>
            <a:ext cx="3744416" cy="280831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4139952" y="3429000"/>
            <a:ext cx="720080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932040" y="2528900"/>
            <a:ext cx="4032448" cy="277702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67544" y="5517232"/>
            <a:ext cx="3672408" cy="13407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933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>
              <a:ln>
                <a:noFill/>
              </a:ln>
              <a:solidFill>
                <a:srgbClr val="9933FF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9933FF"/>
                </a:solidFill>
                <a:effectLst/>
                <a:latin typeface="Arial" charset="0"/>
              </a:rPr>
              <a:t>В шаблон были внесены изменения в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rgbClr val="9933FF"/>
                </a:solidFill>
                <a:effectLst/>
                <a:latin typeface="Arial" charset="0"/>
              </a:rPr>
              <a:t> связи с тем, то ЛР/ПЗ в рамках освоения профессиональных модулей и ряда УД будут выполнять студентами на базе ПАО «Кузнецов»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9933FF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004048" y="5517232"/>
            <a:ext cx="3744416" cy="126485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933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0" dirty="0">
              <a:solidFill>
                <a:srgbClr val="9933FF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0" dirty="0">
                <a:solidFill>
                  <a:srgbClr val="9933FF"/>
                </a:solidFill>
              </a:rPr>
              <a:t>Данный ш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9933FF"/>
                </a:solidFill>
                <a:effectLst/>
                <a:latin typeface="Arial" charset="0"/>
              </a:rPr>
              <a:t>аблон совместил в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rgbClr val="9933FF"/>
                </a:solidFill>
                <a:effectLst/>
                <a:latin typeface="Arial" charset="0"/>
              </a:rPr>
              <a:t> себе шаблон МУ для студентов по выполнению ЛР/ПЗ и шаблон МУ для студентов по выполнению внеаудиторной самостоятельной работы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9933FF"/>
              </a:solidFill>
              <a:effectLst/>
              <a:latin typeface="Arial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4139952" y="6093296"/>
            <a:ext cx="864096" cy="432048"/>
          </a:xfrm>
          <a:prstGeom prst="rightArrow">
            <a:avLst/>
          </a:prstGeom>
          <a:solidFill>
            <a:srgbClr val="CC00FF"/>
          </a:solidFill>
          <a:ln w="952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4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0" grpId="0" animBg="1"/>
      <p:bldP spid="8" grpId="0" animBg="1"/>
      <p:bldP spid="1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7094022" cy="936104"/>
          </a:xfrm>
        </p:spPr>
        <p:txBody>
          <a:bodyPr/>
          <a:lstStyle/>
          <a:p>
            <a:pPr algn="ctr"/>
            <a:r>
              <a:rPr lang="ru-RU" sz="22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Разработка методических рекомендаций для студентов по выполнению ЛР/ПЗ </a:t>
            </a:r>
            <a:br>
              <a:rPr lang="ru-RU" sz="22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200" i="0" dirty="0">
                <a:solidFill>
                  <a:schemeClr val="bg1"/>
                </a:solidFill>
                <a:latin typeface="+mn-lt"/>
              </a:rPr>
              <a:t>в системе дуального обучения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1106739"/>
            <a:ext cx="3818185" cy="5490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1484784"/>
            <a:ext cx="3707904" cy="52340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4861" t="7673" r="51660" b="12305"/>
          <a:stretch/>
        </p:blipFill>
        <p:spPr>
          <a:xfrm>
            <a:off x="177482" y="1124744"/>
            <a:ext cx="4178494" cy="561530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30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4862" t="5679" r="14860" b="13579"/>
          <a:stretch/>
        </p:blipFill>
        <p:spPr>
          <a:xfrm>
            <a:off x="0" y="793427"/>
            <a:ext cx="9144000" cy="590649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7094022" cy="563563"/>
          </a:xfrm>
        </p:spPr>
        <p:txBody>
          <a:bodyPr/>
          <a:lstStyle/>
          <a:p>
            <a:pPr algn="ctr"/>
            <a:r>
              <a:rPr lang="ru-RU" sz="22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Фрагмент МУ для студентов по выполнению ЛР/ПЗ в рамках ПМ 03 (МДК 03.01)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23528" y="3573016"/>
            <a:ext cx="3816424" cy="171019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004048" y="1124744"/>
            <a:ext cx="4032448" cy="792088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430306" y="5589240"/>
            <a:ext cx="219747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Скругленный прямоугольник 12"/>
          <p:cNvSpPr/>
          <p:nvPr/>
        </p:nvSpPr>
        <p:spPr bwMode="auto">
          <a:xfrm>
            <a:off x="323528" y="5895275"/>
            <a:ext cx="3816424" cy="792088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5302369"/>
            <a:ext cx="1224136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0" dirty="0">
                <a:solidFill>
                  <a:srgbClr val="FF0000"/>
                </a:solidFill>
              </a:rPr>
              <a:t>Разъяснения для студентов</a:t>
            </a: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 flipH="1">
            <a:off x="4139952" y="5733256"/>
            <a:ext cx="323528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 стрелкой 17"/>
          <p:cNvCxnSpPr>
            <a:stCxn id="14" idx="0"/>
          </p:cNvCxnSpPr>
          <p:nvPr/>
        </p:nvCxnSpPr>
        <p:spPr bwMode="auto">
          <a:xfrm flipV="1">
            <a:off x="4535996" y="1935995"/>
            <a:ext cx="540060" cy="33663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Скругленный прямоугольник 19"/>
          <p:cNvSpPr/>
          <p:nvPr/>
        </p:nvSpPr>
        <p:spPr bwMode="auto">
          <a:xfrm>
            <a:off x="5256076" y="4321365"/>
            <a:ext cx="3780420" cy="157391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 bwMode="auto">
          <a:xfrm flipV="1">
            <a:off x="4535996" y="4869160"/>
            <a:ext cx="720080" cy="4140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74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  <p:bldP spid="13" grpId="0" animBg="1"/>
      <p:bldP spid="14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794" t="5704" r="15687" b="13578"/>
          <a:stretch/>
        </p:blipFill>
        <p:spPr>
          <a:xfrm>
            <a:off x="251520" y="908720"/>
            <a:ext cx="8677842" cy="5832648"/>
          </a:xfrm>
          <a:prstGeom prst="rect">
            <a:avLst/>
          </a:prstGeom>
          <a:ln>
            <a:solidFill>
              <a:srgbClr val="9933FF"/>
            </a:solidFill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7094022" cy="563563"/>
          </a:xfrm>
        </p:spPr>
        <p:txBody>
          <a:bodyPr/>
          <a:lstStyle/>
          <a:p>
            <a:pPr algn="ctr"/>
            <a:r>
              <a:rPr lang="ru-RU" sz="2200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Разработка методических рекомендаций для студентов по выполнению ЛР/ПЗ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95536" y="1700808"/>
            <a:ext cx="3816424" cy="432048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95536" y="2204864"/>
            <a:ext cx="3816424" cy="172819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Нисман. ПФО 17-18 марта 2016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db2004131l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Нисман. ПФО 17-18 марта 2016</Template>
  <TotalTime>3590</TotalTime>
  <Words>479</Words>
  <Application>Microsoft Office PowerPoint</Application>
  <PresentationFormat>Экран (4:3)</PresentationFormat>
  <Paragraphs>60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Aharoni</vt:lpstr>
      <vt:lpstr>Arial</vt:lpstr>
      <vt:lpstr>Calibri</vt:lpstr>
      <vt:lpstr>Verdana</vt:lpstr>
      <vt:lpstr>Wingdings</vt:lpstr>
      <vt:lpstr>Нисман. ПФО 17-18 марта 2016</vt:lpstr>
      <vt:lpstr>cdb2004131l</vt:lpstr>
      <vt:lpstr>Image</vt:lpstr>
      <vt:lpstr>Разработка методического сопровождения для проведения ЛР и ПЗ по ПМ и УД</vt:lpstr>
      <vt:lpstr>Презентация PowerPoint</vt:lpstr>
      <vt:lpstr>Структура и содержание ПМ</vt:lpstr>
      <vt:lpstr>Презентация PowerPoint</vt:lpstr>
      <vt:lpstr>Условия реализации ПМ</vt:lpstr>
      <vt:lpstr>Разработка методических рекомендаций для студентов по выполнению ЛР/ПЗ на основе шаблона</vt:lpstr>
      <vt:lpstr>Разработка методических рекомендаций для студентов по выполнению ЛР/ПЗ  в системе дуального обучения</vt:lpstr>
      <vt:lpstr>Фрагмент МУ для студентов по выполнению ЛР/ПЗ в рамках ПМ 03 (МДК 03.01)</vt:lpstr>
      <vt:lpstr>Разработка методических рекомендаций для студентов по выполнению ЛР/ПЗ</vt:lpstr>
      <vt:lpstr>Форма отчета о выполнении лабораторной работы</vt:lpstr>
      <vt:lpstr>Фрагмент МУ для студентов по выполнению ЛР/ПЗ в рамках УД Метрология стандартизация и сертификация</vt:lpstr>
      <vt:lpstr>Разработка методических рекомендаций для студентов по выполнению ЛР/ПЗ</vt:lpstr>
      <vt:lpstr>Разработка методических рекомендаций для студентов по выполнению ЛР/ПЗ</vt:lpstr>
      <vt:lpstr>Форма отчета о выполнении лабораторной работы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процессом разработки основных программ на основе ФГОС СПО и</dc:title>
  <dc:creator>nisman</dc:creator>
  <cp:lastModifiedBy>Наталья Алябьева</cp:lastModifiedBy>
  <cp:revision>384</cp:revision>
  <cp:lastPrinted>2016-06-06T12:32:11Z</cp:lastPrinted>
  <dcterms:created xsi:type="dcterms:W3CDTF">2016-03-14T12:30:18Z</dcterms:created>
  <dcterms:modified xsi:type="dcterms:W3CDTF">2016-12-19T14:53:06Z</dcterms:modified>
</cp:coreProperties>
</file>