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65" r:id="rId4"/>
    <p:sldId id="267" r:id="rId5"/>
    <p:sldId id="257" r:id="rId6"/>
    <p:sldId id="258" r:id="rId7"/>
    <p:sldId id="259" r:id="rId8"/>
    <p:sldId id="260" r:id="rId9"/>
    <p:sldId id="261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F81DE-ABFF-4E12-BB1B-19B4B67FC4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C753DC-DA30-4A68-A4A3-3A107828FF0F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Регулятор: </a:t>
          </a:r>
        </a:p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Минтруд России, Национальный совет при Президенте Российской Федерации по профессиональным квалификациям</a:t>
          </a:r>
          <a:b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ABF8CE-0064-4CF0-AE34-6670AD449EA1}" type="parTrans" cxnId="{AFFAAAFA-FA13-46EA-9E7E-F7E7E985B34F}">
      <dgm:prSet/>
      <dgm:spPr/>
      <dgm:t>
        <a:bodyPr/>
        <a:lstStyle/>
        <a:p>
          <a:endParaRPr lang="ru-RU"/>
        </a:p>
      </dgm:t>
    </dgm:pt>
    <dgm:pt modelId="{D8FD2A53-F507-4B9D-85CE-9520A0195F70}" type="sibTrans" cxnId="{AFFAAAFA-FA13-46EA-9E7E-F7E7E985B34F}">
      <dgm:prSet/>
      <dgm:spPr/>
      <dgm:t>
        <a:bodyPr/>
        <a:lstStyle/>
        <a:p>
          <a:endParaRPr lang="ru-RU"/>
        </a:p>
      </dgm:t>
    </dgm:pt>
    <dgm:pt modelId="{0DB3A5AA-1F8D-44D5-91E0-32AEB3979CB8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Ведение информационных ресурсов;</a:t>
          </a:r>
        </a:p>
      </dgm:t>
    </dgm:pt>
    <dgm:pt modelId="{546B8546-F90F-4B97-8B45-50B237BBE0E4}" type="parTrans" cxnId="{33642608-3B0C-434F-A0FD-845D6FAE8AFB}">
      <dgm:prSet/>
      <dgm:spPr/>
      <dgm:t>
        <a:bodyPr/>
        <a:lstStyle/>
        <a:p>
          <a:endParaRPr lang="ru-RU"/>
        </a:p>
      </dgm:t>
    </dgm:pt>
    <dgm:pt modelId="{3F46FFC8-8D1E-4D6B-9FD4-B23880761A0E}" type="sibTrans" cxnId="{33642608-3B0C-434F-A0FD-845D6FAE8AFB}">
      <dgm:prSet/>
      <dgm:spPr/>
      <dgm:t>
        <a:bodyPr/>
        <a:lstStyle/>
        <a:p>
          <a:endParaRPr lang="ru-RU"/>
        </a:p>
      </dgm:t>
    </dgm:pt>
    <dgm:pt modelId="{AC644C23-CBF0-4AAC-89C3-EBFA7F63306A}">
      <dgm:prSet phldrT="[Текст]" custT="1"/>
      <dgm:spPr/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Советы по профессиональным квалификациям и центры оценки квалификаций</a:t>
          </a:r>
        </a:p>
      </dgm:t>
    </dgm:pt>
    <dgm:pt modelId="{74C086B0-1A90-4EC7-9162-BD6E71485D12}" type="parTrans" cxnId="{0F703FB0-A06A-4D76-BFEA-25B2CC82197F}">
      <dgm:prSet/>
      <dgm:spPr/>
      <dgm:t>
        <a:bodyPr/>
        <a:lstStyle/>
        <a:p>
          <a:endParaRPr lang="ru-RU"/>
        </a:p>
      </dgm:t>
    </dgm:pt>
    <dgm:pt modelId="{396B1283-A02D-4F96-AB06-EB18919E539A}" type="sibTrans" cxnId="{0F703FB0-A06A-4D76-BFEA-25B2CC82197F}">
      <dgm:prSet/>
      <dgm:spPr/>
      <dgm:t>
        <a:bodyPr/>
        <a:lstStyle/>
        <a:p>
          <a:endParaRPr lang="ru-RU"/>
        </a:p>
      </dgm:t>
    </dgm:pt>
    <dgm:pt modelId="{AA611E7C-A096-4559-A5AF-ED41220DF19B}">
      <dgm:prSet phldrT="[Текст]" custT="1"/>
      <dgm:spPr/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Оператор: НАРК</a:t>
          </a:r>
        </a:p>
      </dgm:t>
    </dgm:pt>
    <dgm:pt modelId="{A25204D9-A33E-4C96-BF95-180510977D39}" type="parTrans" cxnId="{615D6FB8-AA86-426E-AD8E-99EF46F583BF}">
      <dgm:prSet/>
      <dgm:spPr/>
      <dgm:t>
        <a:bodyPr/>
        <a:lstStyle/>
        <a:p>
          <a:endParaRPr lang="ru-RU"/>
        </a:p>
      </dgm:t>
    </dgm:pt>
    <dgm:pt modelId="{CF07E450-BC75-4B3F-813F-F70AFCDE0A12}" type="sibTrans" cxnId="{615D6FB8-AA86-426E-AD8E-99EF46F583BF}">
      <dgm:prSet/>
      <dgm:spPr/>
      <dgm:t>
        <a:bodyPr/>
        <a:lstStyle/>
        <a:p>
          <a:endParaRPr lang="ru-RU"/>
        </a:p>
      </dgm:t>
    </dgm:pt>
    <dgm:pt modelId="{481E1BE7-D2A2-4D6F-A8E9-EAD6922AE899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Подзаконные акты;</a:t>
          </a:r>
        </a:p>
      </dgm:t>
    </dgm:pt>
    <dgm:pt modelId="{5F0D43D3-B72D-46F9-9E2F-1BB582E790C0}" type="parTrans" cxnId="{6D484E5F-9149-461B-AA90-FBDB81D44FB9}">
      <dgm:prSet/>
      <dgm:spPr/>
      <dgm:t>
        <a:bodyPr/>
        <a:lstStyle/>
        <a:p>
          <a:endParaRPr lang="ru-RU"/>
        </a:p>
      </dgm:t>
    </dgm:pt>
    <dgm:pt modelId="{551F8D84-5A3D-4C34-8959-6AE4E7AD5D46}" type="sibTrans" cxnId="{6D484E5F-9149-461B-AA90-FBDB81D44FB9}">
      <dgm:prSet/>
      <dgm:spPr/>
      <dgm:t>
        <a:bodyPr/>
        <a:lstStyle/>
        <a:p>
          <a:endParaRPr lang="ru-RU"/>
        </a:p>
      </dgm:t>
    </dgm:pt>
    <dgm:pt modelId="{C8479115-349E-4F0A-AF1D-375BC19A9044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Отбор участников независимой оценки квалификаций;</a:t>
          </a:r>
        </a:p>
      </dgm:t>
    </dgm:pt>
    <dgm:pt modelId="{11CF3B61-68C0-484C-9EC3-B5ECD9B2CE6E}" type="parTrans" cxnId="{3B4A01D1-BFBD-4D93-8D63-69E9D2929840}">
      <dgm:prSet/>
      <dgm:spPr/>
      <dgm:t>
        <a:bodyPr/>
        <a:lstStyle/>
        <a:p>
          <a:endParaRPr lang="ru-RU"/>
        </a:p>
      </dgm:t>
    </dgm:pt>
    <dgm:pt modelId="{8C310B45-EFBB-4ECB-95C6-289635DF7D00}" type="sibTrans" cxnId="{3B4A01D1-BFBD-4D93-8D63-69E9D2929840}">
      <dgm:prSet/>
      <dgm:spPr/>
      <dgm:t>
        <a:bodyPr/>
        <a:lstStyle/>
        <a:p>
          <a:endParaRPr lang="ru-RU"/>
        </a:p>
      </dgm:t>
    </dgm:pt>
    <dgm:pt modelId="{151EDF51-9D22-4344-A000-0994808F0A17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и контроль деятельности участников независимой оценки квалификаций</a:t>
          </a:r>
        </a:p>
      </dgm:t>
    </dgm:pt>
    <dgm:pt modelId="{82FBFAF7-D171-4791-884E-319D901CA7D7}" type="parTrans" cxnId="{97BF98EB-CDF2-4421-AAE3-8FA2C5D4149D}">
      <dgm:prSet/>
      <dgm:spPr/>
      <dgm:t>
        <a:bodyPr/>
        <a:lstStyle/>
        <a:p>
          <a:endParaRPr lang="ru-RU"/>
        </a:p>
      </dgm:t>
    </dgm:pt>
    <dgm:pt modelId="{BB1403D8-23AA-41DD-AE6F-8925E35567F6}" type="sibTrans" cxnId="{97BF98EB-CDF2-4421-AAE3-8FA2C5D4149D}">
      <dgm:prSet/>
      <dgm:spPr/>
      <dgm:t>
        <a:bodyPr/>
        <a:lstStyle/>
        <a:p>
          <a:endParaRPr lang="ru-RU"/>
        </a:p>
      </dgm:t>
    </dgm:pt>
    <dgm:pt modelId="{D21C2738-3EFA-481A-88F8-EEB895277BE0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Сбор и обработка мониторинговой информации;</a:t>
          </a:r>
        </a:p>
      </dgm:t>
    </dgm:pt>
    <dgm:pt modelId="{DDE85B39-0DFC-4432-A8CD-8C19B4C8E4D2}" type="parTrans" cxnId="{40DAE8D6-3556-4456-878D-C763BB9BF9EF}">
      <dgm:prSet/>
      <dgm:spPr/>
      <dgm:t>
        <a:bodyPr/>
        <a:lstStyle/>
        <a:p>
          <a:endParaRPr lang="ru-RU"/>
        </a:p>
      </dgm:t>
    </dgm:pt>
    <dgm:pt modelId="{7EC35BD9-F159-4D70-AAA3-58723A80B2A9}" type="sibTrans" cxnId="{40DAE8D6-3556-4456-878D-C763BB9BF9EF}">
      <dgm:prSet/>
      <dgm:spPr/>
      <dgm:t>
        <a:bodyPr/>
        <a:lstStyle/>
        <a:p>
          <a:endParaRPr lang="ru-RU"/>
        </a:p>
      </dgm:t>
    </dgm:pt>
    <dgm:pt modelId="{26D25BE1-8196-480E-9AAB-B2434876ECDE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независимой оценки квалификаций в регионах</a:t>
          </a:r>
        </a:p>
      </dgm:t>
    </dgm:pt>
    <dgm:pt modelId="{05A4DADC-E5C9-474D-8C0F-76FFC326CD9E}" type="parTrans" cxnId="{B7FCB2A5-063F-4FF8-9300-D91DF89F440C}">
      <dgm:prSet/>
      <dgm:spPr/>
      <dgm:t>
        <a:bodyPr/>
        <a:lstStyle/>
        <a:p>
          <a:endParaRPr lang="ru-RU"/>
        </a:p>
      </dgm:t>
    </dgm:pt>
    <dgm:pt modelId="{4C820271-B5C4-493D-AA7F-FFC108D89F4C}" type="sibTrans" cxnId="{B7FCB2A5-063F-4FF8-9300-D91DF89F440C}">
      <dgm:prSet/>
      <dgm:spPr/>
      <dgm:t>
        <a:bodyPr/>
        <a:lstStyle/>
        <a:p>
          <a:endParaRPr lang="ru-RU"/>
        </a:p>
      </dgm:t>
    </dgm:pt>
    <dgm:pt modelId="{C7CD9299-4561-4544-B8DD-3B8C48047B6B}">
      <dgm:prSet phldrT="[Текст]" custT="1"/>
      <dgm:spPr/>
      <dgm:t>
        <a:bodyPr/>
        <a:lstStyle/>
        <a:p>
          <a:r>
            <a:rPr lang="ru-RU" sz="1600" b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Организационно-методическое обеспечение проведения оценки квалификаций;</a:t>
          </a:r>
        </a:p>
      </dgm:t>
    </dgm:pt>
    <dgm:pt modelId="{5367C77F-2BE0-443C-93BD-0A81F63D08D9}" type="parTrans" cxnId="{401CB785-0130-4E57-8473-9C8ACBB55D64}">
      <dgm:prSet/>
      <dgm:spPr/>
      <dgm:t>
        <a:bodyPr/>
        <a:lstStyle/>
        <a:p>
          <a:endParaRPr lang="ru-RU"/>
        </a:p>
      </dgm:t>
    </dgm:pt>
    <dgm:pt modelId="{CDB388FB-D200-4B8C-9031-E13C778DAA57}" type="sibTrans" cxnId="{401CB785-0130-4E57-8473-9C8ACBB55D64}">
      <dgm:prSet/>
      <dgm:spPr/>
      <dgm:t>
        <a:bodyPr/>
        <a:lstStyle/>
        <a:p>
          <a:endParaRPr lang="ru-RU"/>
        </a:p>
      </dgm:t>
    </dgm:pt>
    <dgm:pt modelId="{FFC608D7-0ADF-4299-9D98-79B09271667D}">
      <dgm:prSet phldrT="[Текст]" custT="1"/>
      <dgm:spPr/>
      <dgm:t>
        <a:bodyPr/>
        <a:lstStyle/>
        <a:p>
          <a:r>
            <a:rPr lang="ru-RU" sz="1600" b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профессиональных экзаменов</a:t>
          </a:r>
        </a:p>
      </dgm:t>
    </dgm:pt>
    <dgm:pt modelId="{F140ECAB-892F-4B83-8B33-B4679F275606}" type="parTrans" cxnId="{A18EC6E3-D099-4832-8DEF-B65BCF162B6D}">
      <dgm:prSet/>
      <dgm:spPr/>
      <dgm:t>
        <a:bodyPr/>
        <a:lstStyle/>
        <a:p>
          <a:endParaRPr lang="ru-RU"/>
        </a:p>
      </dgm:t>
    </dgm:pt>
    <dgm:pt modelId="{6B6762AB-3122-4549-B4E4-87E2F0E5DD1C}" type="sibTrans" cxnId="{A18EC6E3-D099-4832-8DEF-B65BCF162B6D}">
      <dgm:prSet/>
      <dgm:spPr/>
      <dgm:t>
        <a:bodyPr/>
        <a:lstStyle/>
        <a:p>
          <a:endParaRPr lang="ru-RU"/>
        </a:p>
      </dgm:t>
    </dgm:pt>
    <dgm:pt modelId="{A6FDF010-BD10-4750-85AF-4B561FADC17F}" type="pres">
      <dgm:prSet presAssocID="{295F81DE-ABFF-4E12-BB1B-19B4B67FC4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56BC62-4DB3-4719-93C0-D78835796B8F}" type="pres">
      <dgm:prSet presAssocID="{96C753DC-DA30-4A68-A4A3-3A107828FF0F}" presName="linNode" presStyleCnt="0"/>
      <dgm:spPr/>
    </dgm:pt>
    <dgm:pt modelId="{89166D07-13FA-460D-A3ED-7A398E9428CE}" type="pres">
      <dgm:prSet presAssocID="{96C753DC-DA30-4A68-A4A3-3A107828FF0F}" presName="parentText" presStyleLbl="node1" presStyleIdx="0" presStyleCnt="3" custScaleX="2000000" custScaleY="1191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FD7A5-D412-4599-9478-F467C96DB44D}" type="pres">
      <dgm:prSet presAssocID="{96C753DC-DA30-4A68-A4A3-3A107828FF0F}" presName="descendantText" presStyleLbl="alignAccFollowNode1" presStyleIdx="0" presStyleCnt="3" custScaleX="2000000" custScaleY="166877" custLinFactNeighborX="-2430" custLinFactNeighborY="2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977A1-E04E-432C-B915-99B32C13C53A}" type="pres">
      <dgm:prSet presAssocID="{D8FD2A53-F507-4B9D-85CE-9520A0195F70}" presName="sp" presStyleCnt="0"/>
      <dgm:spPr/>
    </dgm:pt>
    <dgm:pt modelId="{5EAE9E6B-28AE-4403-BB4A-677DC43F7A50}" type="pres">
      <dgm:prSet presAssocID="{AA611E7C-A096-4559-A5AF-ED41220DF19B}" presName="linNode" presStyleCnt="0"/>
      <dgm:spPr/>
    </dgm:pt>
    <dgm:pt modelId="{3597FC55-313B-4A8D-9432-874069DD3C9A}" type="pres">
      <dgm:prSet presAssocID="{AA611E7C-A096-4559-A5AF-ED41220DF19B}" presName="parentText" presStyleLbl="node1" presStyleIdx="1" presStyleCnt="3" custScaleX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72A89-5D73-4AE0-940E-F94EC78245AA}" type="pres">
      <dgm:prSet presAssocID="{AA611E7C-A096-4559-A5AF-ED41220DF19B}" presName="descendantText" presStyleLbl="alignAccFollowNode1" presStyleIdx="1" presStyleCnt="3" custScaleX="2000000" custScaleY="125649" custLinFactNeighborX="-2430" custLinFactNeighborY="5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C72FE-88AE-47E1-8439-2049B4EA7A96}" type="pres">
      <dgm:prSet presAssocID="{CF07E450-BC75-4B3F-813F-F70AFCDE0A12}" presName="sp" presStyleCnt="0"/>
      <dgm:spPr/>
    </dgm:pt>
    <dgm:pt modelId="{B07192AF-D9DF-4A4D-963B-1815C200C671}" type="pres">
      <dgm:prSet presAssocID="{AC644C23-CBF0-4AAC-89C3-EBFA7F63306A}" presName="linNode" presStyleCnt="0"/>
      <dgm:spPr/>
    </dgm:pt>
    <dgm:pt modelId="{82AFCC7E-ABEB-4DEE-9902-6B033E40C50A}" type="pres">
      <dgm:prSet presAssocID="{AC644C23-CBF0-4AAC-89C3-EBFA7F63306A}" presName="parentText" presStyleLbl="node1" presStyleIdx="2" presStyleCnt="3" custScaleX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DD72F-012E-4076-A45F-D2A48D6371FA}" type="pres">
      <dgm:prSet presAssocID="{AC644C23-CBF0-4AAC-89C3-EBFA7F63306A}" presName="descendantText" presStyleLbl="alignAccFollowNode1" presStyleIdx="2" presStyleCnt="3" custScaleX="2000000" custLinFactNeighborX="2333" custLinFactNeighborY="10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642608-3B0C-434F-A0FD-845D6FAE8AFB}" srcId="{AA611E7C-A096-4559-A5AF-ED41220DF19B}" destId="{0DB3A5AA-1F8D-44D5-91E0-32AEB3979CB8}" srcOrd="0" destOrd="0" parTransId="{546B8546-F90F-4B97-8B45-50B237BBE0E4}" sibTransId="{3F46FFC8-8D1E-4D6B-9FD4-B23880761A0E}"/>
    <dgm:cxn modelId="{5EA13B32-7004-4FAC-AD65-5A2036F01BBB}" type="presOf" srcId="{AC644C23-CBF0-4AAC-89C3-EBFA7F63306A}" destId="{82AFCC7E-ABEB-4DEE-9902-6B033E40C50A}" srcOrd="0" destOrd="0" presId="urn:microsoft.com/office/officeart/2005/8/layout/vList5"/>
    <dgm:cxn modelId="{2393101E-5DD9-48F4-922B-7AB9444F22DA}" type="presOf" srcId="{D21C2738-3EFA-481A-88F8-EEB895277BE0}" destId="{6C072A89-5D73-4AE0-940E-F94EC78245AA}" srcOrd="0" destOrd="1" presId="urn:microsoft.com/office/officeart/2005/8/layout/vList5"/>
    <dgm:cxn modelId="{A18EC6E3-D099-4832-8DEF-B65BCF162B6D}" srcId="{AC644C23-CBF0-4AAC-89C3-EBFA7F63306A}" destId="{FFC608D7-0ADF-4299-9D98-79B09271667D}" srcOrd="1" destOrd="0" parTransId="{F140ECAB-892F-4B83-8B33-B4679F275606}" sibTransId="{6B6762AB-3122-4549-B4E4-87E2F0E5DD1C}"/>
    <dgm:cxn modelId="{3898AA04-AF6E-4F01-8044-B47445D246F3}" type="presOf" srcId="{C7CD9299-4561-4544-B8DD-3B8C48047B6B}" destId="{752DD72F-012E-4076-A45F-D2A48D6371FA}" srcOrd="0" destOrd="0" presId="urn:microsoft.com/office/officeart/2005/8/layout/vList5"/>
    <dgm:cxn modelId="{5D4FBB19-968F-4C5A-BC93-23210A599DD1}" type="presOf" srcId="{C8479115-349E-4F0A-AF1D-375BC19A9044}" destId="{6FDFD7A5-D412-4599-9478-F467C96DB44D}" srcOrd="0" destOrd="1" presId="urn:microsoft.com/office/officeart/2005/8/layout/vList5"/>
    <dgm:cxn modelId="{7B72928F-27E9-401C-9723-8E5FCBB726DA}" type="presOf" srcId="{26D25BE1-8196-480E-9AAB-B2434876ECDE}" destId="{6C072A89-5D73-4AE0-940E-F94EC78245AA}" srcOrd="0" destOrd="2" presId="urn:microsoft.com/office/officeart/2005/8/layout/vList5"/>
    <dgm:cxn modelId="{6D484E5F-9149-461B-AA90-FBDB81D44FB9}" srcId="{96C753DC-DA30-4A68-A4A3-3A107828FF0F}" destId="{481E1BE7-D2A2-4D6F-A8E9-EAD6922AE899}" srcOrd="0" destOrd="0" parTransId="{5F0D43D3-B72D-46F9-9E2F-1BB582E790C0}" sibTransId="{551F8D84-5A3D-4C34-8959-6AE4E7AD5D46}"/>
    <dgm:cxn modelId="{3B4A01D1-BFBD-4D93-8D63-69E9D2929840}" srcId="{96C753DC-DA30-4A68-A4A3-3A107828FF0F}" destId="{C8479115-349E-4F0A-AF1D-375BC19A9044}" srcOrd="1" destOrd="0" parTransId="{11CF3B61-68C0-484C-9EC3-B5ECD9B2CE6E}" sibTransId="{8C310B45-EFBB-4ECB-95C6-289635DF7D00}"/>
    <dgm:cxn modelId="{577A849F-AAFE-4C54-A38C-4F6AC863CB3C}" type="presOf" srcId="{151EDF51-9D22-4344-A000-0994808F0A17}" destId="{6FDFD7A5-D412-4599-9478-F467C96DB44D}" srcOrd="0" destOrd="2" presId="urn:microsoft.com/office/officeart/2005/8/layout/vList5"/>
    <dgm:cxn modelId="{AAD56BB0-137E-4265-9450-873C74FFDD9C}" type="presOf" srcId="{AA611E7C-A096-4559-A5AF-ED41220DF19B}" destId="{3597FC55-313B-4A8D-9432-874069DD3C9A}" srcOrd="0" destOrd="0" presId="urn:microsoft.com/office/officeart/2005/8/layout/vList5"/>
    <dgm:cxn modelId="{0F703FB0-A06A-4D76-BFEA-25B2CC82197F}" srcId="{295F81DE-ABFF-4E12-BB1B-19B4B67FC4E6}" destId="{AC644C23-CBF0-4AAC-89C3-EBFA7F63306A}" srcOrd="2" destOrd="0" parTransId="{74C086B0-1A90-4EC7-9162-BD6E71485D12}" sibTransId="{396B1283-A02D-4F96-AB06-EB18919E539A}"/>
    <dgm:cxn modelId="{40DAE8D6-3556-4456-878D-C763BB9BF9EF}" srcId="{AA611E7C-A096-4559-A5AF-ED41220DF19B}" destId="{D21C2738-3EFA-481A-88F8-EEB895277BE0}" srcOrd="1" destOrd="0" parTransId="{DDE85B39-0DFC-4432-A8CD-8C19B4C8E4D2}" sibTransId="{7EC35BD9-F159-4D70-AAA3-58723A80B2A9}"/>
    <dgm:cxn modelId="{615D6FB8-AA86-426E-AD8E-99EF46F583BF}" srcId="{295F81DE-ABFF-4E12-BB1B-19B4B67FC4E6}" destId="{AA611E7C-A096-4559-A5AF-ED41220DF19B}" srcOrd="1" destOrd="0" parTransId="{A25204D9-A33E-4C96-BF95-180510977D39}" sibTransId="{CF07E450-BC75-4B3F-813F-F70AFCDE0A12}"/>
    <dgm:cxn modelId="{97BF98EB-CDF2-4421-AAE3-8FA2C5D4149D}" srcId="{96C753DC-DA30-4A68-A4A3-3A107828FF0F}" destId="{151EDF51-9D22-4344-A000-0994808F0A17}" srcOrd="2" destOrd="0" parTransId="{82FBFAF7-D171-4791-884E-319D901CA7D7}" sibTransId="{BB1403D8-23AA-41DD-AE6F-8925E35567F6}"/>
    <dgm:cxn modelId="{17089673-FF62-4816-B605-0A845F861E19}" type="presOf" srcId="{FFC608D7-0ADF-4299-9D98-79B09271667D}" destId="{752DD72F-012E-4076-A45F-D2A48D6371FA}" srcOrd="0" destOrd="1" presId="urn:microsoft.com/office/officeart/2005/8/layout/vList5"/>
    <dgm:cxn modelId="{1C2B3147-48DA-401B-A885-EC6C08EC3B41}" type="presOf" srcId="{481E1BE7-D2A2-4D6F-A8E9-EAD6922AE899}" destId="{6FDFD7A5-D412-4599-9478-F467C96DB44D}" srcOrd="0" destOrd="0" presId="urn:microsoft.com/office/officeart/2005/8/layout/vList5"/>
    <dgm:cxn modelId="{C408D940-4325-405C-AF96-3544C74F4FA3}" type="presOf" srcId="{96C753DC-DA30-4A68-A4A3-3A107828FF0F}" destId="{89166D07-13FA-460D-A3ED-7A398E9428CE}" srcOrd="0" destOrd="0" presId="urn:microsoft.com/office/officeart/2005/8/layout/vList5"/>
    <dgm:cxn modelId="{99959B99-A87B-42C5-8CA1-4040989D242F}" type="presOf" srcId="{0DB3A5AA-1F8D-44D5-91E0-32AEB3979CB8}" destId="{6C072A89-5D73-4AE0-940E-F94EC78245AA}" srcOrd="0" destOrd="0" presId="urn:microsoft.com/office/officeart/2005/8/layout/vList5"/>
    <dgm:cxn modelId="{AFFAAAFA-FA13-46EA-9E7E-F7E7E985B34F}" srcId="{295F81DE-ABFF-4E12-BB1B-19B4B67FC4E6}" destId="{96C753DC-DA30-4A68-A4A3-3A107828FF0F}" srcOrd="0" destOrd="0" parTransId="{43ABF8CE-0064-4CF0-AE34-6670AD449EA1}" sibTransId="{D8FD2A53-F507-4B9D-85CE-9520A0195F70}"/>
    <dgm:cxn modelId="{B7FCB2A5-063F-4FF8-9300-D91DF89F440C}" srcId="{AA611E7C-A096-4559-A5AF-ED41220DF19B}" destId="{26D25BE1-8196-480E-9AAB-B2434876ECDE}" srcOrd="2" destOrd="0" parTransId="{05A4DADC-E5C9-474D-8C0F-76FFC326CD9E}" sibTransId="{4C820271-B5C4-493D-AA7F-FFC108D89F4C}"/>
    <dgm:cxn modelId="{401CB785-0130-4E57-8473-9C8ACBB55D64}" srcId="{AC644C23-CBF0-4AAC-89C3-EBFA7F63306A}" destId="{C7CD9299-4561-4544-B8DD-3B8C48047B6B}" srcOrd="0" destOrd="0" parTransId="{5367C77F-2BE0-443C-93BD-0A81F63D08D9}" sibTransId="{CDB388FB-D200-4B8C-9031-E13C778DAA57}"/>
    <dgm:cxn modelId="{E2D2FDBB-3899-463F-A0B5-6A474D15D805}" type="presOf" srcId="{295F81DE-ABFF-4E12-BB1B-19B4B67FC4E6}" destId="{A6FDF010-BD10-4750-85AF-4B561FADC17F}" srcOrd="0" destOrd="0" presId="urn:microsoft.com/office/officeart/2005/8/layout/vList5"/>
    <dgm:cxn modelId="{0AB65889-23FC-4E2E-ADB1-59D4CFB3C3E3}" type="presParOf" srcId="{A6FDF010-BD10-4750-85AF-4B561FADC17F}" destId="{7256BC62-4DB3-4719-93C0-D78835796B8F}" srcOrd="0" destOrd="0" presId="urn:microsoft.com/office/officeart/2005/8/layout/vList5"/>
    <dgm:cxn modelId="{DBB16B25-CCC3-4C36-A750-D8AEFEB82BEA}" type="presParOf" srcId="{7256BC62-4DB3-4719-93C0-D78835796B8F}" destId="{89166D07-13FA-460D-A3ED-7A398E9428CE}" srcOrd="0" destOrd="0" presId="urn:microsoft.com/office/officeart/2005/8/layout/vList5"/>
    <dgm:cxn modelId="{569FEFC2-CFC8-4681-AFA0-1AE24030AAA4}" type="presParOf" srcId="{7256BC62-4DB3-4719-93C0-D78835796B8F}" destId="{6FDFD7A5-D412-4599-9478-F467C96DB44D}" srcOrd="1" destOrd="0" presId="urn:microsoft.com/office/officeart/2005/8/layout/vList5"/>
    <dgm:cxn modelId="{D2748424-0289-4FB6-B84C-CC1027A863F2}" type="presParOf" srcId="{A6FDF010-BD10-4750-85AF-4B561FADC17F}" destId="{7C5977A1-E04E-432C-B915-99B32C13C53A}" srcOrd="1" destOrd="0" presId="urn:microsoft.com/office/officeart/2005/8/layout/vList5"/>
    <dgm:cxn modelId="{A51EE9E3-DE6C-4D33-BAA2-677B55626182}" type="presParOf" srcId="{A6FDF010-BD10-4750-85AF-4B561FADC17F}" destId="{5EAE9E6B-28AE-4403-BB4A-677DC43F7A50}" srcOrd="2" destOrd="0" presId="urn:microsoft.com/office/officeart/2005/8/layout/vList5"/>
    <dgm:cxn modelId="{8F54BC4A-0F8D-4397-BC38-5591367E4457}" type="presParOf" srcId="{5EAE9E6B-28AE-4403-BB4A-677DC43F7A50}" destId="{3597FC55-313B-4A8D-9432-874069DD3C9A}" srcOrd="0" destOrd="0" presId="urn:microsoft.com/office/officeart/2005/8/layout/vList5"/>
    <dgm:cxn modelId="{40556E89-1BB2-4843-B929-A56190E32E73}" type="presParOf" srcId="{5EAE9E6B-28AE-4403-BB4A-677DC43F7A50}" destId="{6C072A89-5D73-4AE0-940E-F94EC78245AA}" srcOrd="1" destOrd="0" presId="urn:microsoft.com/office/officeart/2005/8/layout/vList5"/>
    <dgm:cxn modelId="{65B363DC-7679-44A9-AB2B-532BC890AA8E}" type="presParOf" srcId="{A6FDF010-BD10-4750-85AF-4B561FADC17F}" destId="{CABC72FE-88AE-47E1-8439-2049B4EA7A96}" srcOrd="3" destOrd="0" presId="urn:microsoft.com/office/officeart/2005/8/layout/vList5"/>
    <dgm:cxn modelId="{F1F4AEC0-19F2-47D1-95FF-6E493136CF27}" type="presParOf" srcId="{A6FDF010-BD10-4750-85AF-4B561FADC17F}" destId="{B07192AF-D9DF-4A4D-963B-1815C200C671}" srcOrd="4" destOrd="0" presId="urn:microsoft.com/office/officeart/2005/8/layout/vList5"/>
    <dgm:cxn modelId="{7A6696E9-E0A9-43C0-A4B6-4929F06E30CC}" type="presParOf" srcId="{B07192AF-D9DF-4A4D-963B-1815C200C671}" destId="{82AFCC7E-ABEB-4DEE-9902-6B033E40C50A}" srcOrd="0" destOrd="0" presId="urn:microsoft.com/office/officeart/2005/8/layout/vList5"/>
    <dgm:cxn modelId="{8F56A2D2-5BE9-43F6-ABA9-83F6F6921B67}" type="presParOf" srcId="{B07192AF-D9DF-4A4D-963B-1815C200C671}" destId="{752DD72F-012E-4076-A45F-D2A48D6371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FD7A5-D412-4599-9478-F467C96DB44D}">
      <dsp:nvSpPr>
        <dsp:cNvPr id="0" name=""/>
        <dsp:cNvSpPr/>
      </dsp:nvSpPr>
      <dsp:spPr>
        <a:xfrm rot="5400000">
          <a:off x="4424959" y="-1554352"/>
          <a:ext cx="1868401" cy="50462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Подзаконные акты;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Отбор участников независимой оценки квалификаций;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и контроль деятельности участников независимой оценки квалификаций</a:t>
          </a:r>
        </a:p>
      </dsp:txBody>
      <dsp:txXfrm rot="-5400000">
        <a:off x="2836032" y="125783"/>
        <a:ext cx="4955047" cy="1685985"/>
      </dsp:txXfrm>
    </dsp:sp>
    <dsp:sp modelId="{89166D07-13FA-460D-A3ED-7A398E9428CE}">
      <dsp:nvSpPr>
        <dsp:cNvPr id="0" name=""/>
        <dsp:cNvSpPr/>
      </dsp:nvSpPr>
      <dsp:spPr>
        <a:xfrm>
          <a:off x="962" y="101784"/>
          <a:ext cx="2838518" cy="166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Регулятор: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Минтруд России, Национальный совет при Президенте Российской Федерации по профессиональным квалификациям</a:t>
          </a:r>
          <a:b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356" y="183178"/>
        <a:ext cx="2675730" cy="1504575"/>
      </dsp:txXfrm>
    </dsp:sp>
    <dsp:sp modelId="{6C072A89-5D73-4AE0-940E-F94EC78245AA}">
      <dsp:nvSpPr>
        <dsp:cNvPr id="0" name=""/>
        <dsp:cNvSpPr/>
      </dsp:nvSpPr>
      <dsp:spPr>
        <a:xfrm rot="5400000">
          <a:off x="4655760" y="181238"/>
          <a:ext cx="1406801" cy="50462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Ведение информационных ресурсов;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Сбор и обработка мониторинговой информации;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независимой оценки квалификаций в регионах</a:t>
          </a:r>
        </a:p>
      </dsp:txBody>
      <dsp:txXfrm rot="-5400000">
        <a:off x="2836033" y="2069639"/>
        <a:ext cx="4977581" cy="1269453"/>
      </dsp:txXfrm>
    </dsp:sp>
    <dsp:sp modelId="{3597FC55-313B-4A8D-9432-874069DD3C9A}">
      <dsp:nvSpPr>
        <dsp:cNvPr id="0" name=""/>
        <dsp:cNvSpPr/>
      </dsp:nvSpPr>
      <dsp:spPr>
        <a:xfrm>
          <a:off x="962" y="1943276"/>
          <a:ext cx="2838518" cy="1399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Оператор: НАРК</a:t>
          </a:r>
        </a:p>
      </dsp:txBody>
      <dsp:txXfrm>
        <a:off x="69282" y="2011596"/>
        <a:ext cx="2701878" cy="1262894"/>
      </dsp:txXfrm>
    </dsp:sp>
    <dsp:sp modelId="{752DD72F-012E-4076-A45F-D2A48D6371FA}">
      <dsp:nvSpPr>
        <dsp:cNvPr id="0" name=""/>
        <dsp:cNvSpPr/>
      </dsp:nvSpPr>
      <dsp:spPr>
        <a:xfrm rot="5400000">
          <a:off x="4803758" y="1713029"/>
          <a:ext cx="1119627" cy="50462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Организационно-методическое обеспечение проведения оценки квалификаций;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профессиональных экзаменов</a:t>
          </a:r>
        </a:p>
      </dsp:txBody>
      <dsp:txXfrm rot="-5400000">
        <a:off x="2840444" y="3730999"/>
        <a:ext cx="4991599" cy="1010315"/>
      </dsp:txXfrm>
    </dsp:sp>
    <dsp:sp modelId="{82AFCC7E-ABEB-4DEE-9902-6B033E40C50A}">
      <dsp:nvSpPr>
        <dsp:cNvPr id="0" name=""/>
        <dsp:cNvSpPr/>
      </dsp:nvSpPr>
      <dsp:spPr>
        <a:xfrm>
          <a:off x="962" y="3416421"/>
          <a:ext cx="2838518" cy="1399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Советы по профессиональным квалификациям и центры оценки квалификаций</a:t>
          </a:r>
        </a:p>
      </dsp:txBody>
      <dsp:txXfrm>
        <a:off x="69282" y="3484741"/>
        <a:ext cx="2701878" cy="1262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1B0C8-AD82-4DF3-A53A-63E3751F404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CDE96-EF65-4A76-A21D-FC5C92A7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7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73D4CD-705D-4CE3-B112-E22AFF16A48F}" type="slidenum">
              <a:rPr lang="ru-RU" altLang="ru-RU" smtClean="0">
                <a:latin typeface="Arial" charset="0"/>
                <a:cs typeface="Arial" charset="0"/>
              </a:rPr>
              <a:pPr/>
              <a:t>2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AAD93E-2E16-4A60-B735-EE5E1016B349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5AEE43-812D-49B9-9EBF-08C70D61B3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Модернизация системы профессионального образования в Самарской области: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состояние </a:t>
            </a:r>
            <a:r>
              <a:rPr lang="ru-RU" b="1" dirty="0"/>
              <a:t>и тенденции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820106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Симонова Марина Викторовна</a:t>
            </a:r>
          </a:p>
          <a:p>
            <a:r>
              <a:rPr lang="ru-RU" dirty="0" smtClean="0"/>
              <a:t>Заведующая кафедрой экономики труда и управления персоналом Самарского государственного экономического университета</a:t>
            </a:r>
          </a:p>
          <a:p>
            <a:r>
              <a:rPr lang="ru-RU" dirty="0" smtClean="0"/>
              <a:t>член Ассоциации Союз работодателей Самарской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Недостаток нормативных, финансовых, административных инструментов внедрения независимой оценки квалификаций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Неопределенность экономической модели и источника платежа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Концентрация инфраструктуры и ресурсов для внедрения НСК в Москве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Различия в развитии и ресурсном обеспечении СПК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Отсутствие единого информационного поля по вопросам НСК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ВЫЗОВЫ РАЗВИТИЮ РЕГИОНАЛЬНОГО КОМПОНЕНТА НЕЗАВИСИМОЙ ОЦЕНКЕ КВАЛИФИКАЦИЙ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11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20" y="0"/>
            <a:ext cx="57881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content.schools.by/puhovichi/library/%D0%A1%D0%B5%D0%BA%D1%86%D0%B8%D1%8F_4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" y="0"/>
            <a:ext cx="3521016" cy="228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5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36496" cy="594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1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/>
          </p:cNvSpPr>
          <p:nvPr/>
        </p:nvSpPr>
        <p:spPr bwMode="auto">
          <a:xfrm>
            <a:off x="1" y="0"/>
            <a:ext cx="903605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Независимая оценка квалификации</a:t>
            </a:r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закон от 3 июля 2016 г. № 238-ФЗ «О независимой оценке квалификации»</a:t>
            </a:r>
            <a:endParaRPr lang="ru-RU" alt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Прямоугольник 7"/>
          <p:cNvSpPr>
            <a:spLocks noChangeArrowheads="1"/>
          </p:cNvSpPr>
          <p:nvPr/>
        </p:nvSpPr>
        <p:spPr bwMode="auto">
          <a:xfrm>
            <a:off x="2700340" y="6742119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7" y="6742119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536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20000"/>
              </a:spcBef>
              <a:defRPr/>
            </a:pPr>
            <a:fld id="{90D1A29F-2E46-4F12-9F70-E6AE064D79CE}" type="slidenum">
              <a:rPr lang="ru-RU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algn="r">
                <a:spcBef>
                  <a:spcPct val="20000"/>
                </a:spcBef>
                <a:defRPr/>
              </a:pPr>
              <a:t>2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77DFD3C-BCC7-41C1-A0F7-4C74B676B6F8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1" y="836613"/>
            <a:ext cx="4464496" cy="785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(Указ  Президента Российской Федерации  от 16 апреля 2014 г. №249)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1521" y="2276878"/>
            <a:ext cx="1008236" cy="860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Комиссия по апелляциям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2492902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2564910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2564910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2564910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cxnSp>
        <p:nvCxnSpPr>
          <p:cNvPr id="19" name="Прямая со стрелкой 18"/>
          <p:cNvCxnSpPr>
            <a:stCxn id="13" idx="2"/>
            <a:endCxn id="15" idx="0"/>
          </p:cNvCxnSpPr>
          <p:nvPr/>
        </p:nvCxnSpPr>
        <p:spPr>
          <a:xfrm flipH="1">
            <a:off x="2121448" y="1622426"/>
            <a:ext cx="1082402" cy="870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30"/>
          <p:cNvSpPr txBox="1">
            <a:spLocks noChangeArrowheads="1"/>
          </p:cNvSpPr>
          <p:nvPr/>
        </p:nvSpPr>
        <p:spPr bwMode="auto">
          <a:xfrm>
            <a:off x="2483768" y="4365625"/>
            <a:ext cx="6264696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учитывает сложившуюся практику деятельности  советов по профессиональным квалификациям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аспоряжение Правительства Российской Федерации от 14 мая 2015 г. № 881) </a:t>
            </a:r>
          </a:p>
          <a:p>
            <a:pPr>
              <a:spcAft>
                <a:spcPts val="60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Формируемая система независимой оценки квалификаций основана на принципах доверия к качеству этой оценки со стороны работодателей и граждан и является добровольной для работников и работодателей</a:t>
            </a:r>
          </a:p>
          <a:p>
            <a:pPr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7164289" y="836712"/>
            <a:ext cx="615950" cy="32813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Прямоугольник 21"/>
          <p:cNvSpPr>
            <a:spLocks noChangeArrowheads="1"/>
          </p:cNvSpPr>
          <p:nvPr/>
        </p:nvSpPr>
        <p:spPr bwMode="auto">
          <a:xfrm rot="-5400000">
            <a:off x="5779545" y="2292953"/>
            <a:ext cx="3425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РЕЕСТР</a:t>
            </a:r>
          </a:p>
        </p:txBody>
      </p:sp>
      <p:sp>
        <p:nvSpPr>
          <p:cNvPr id="15379" name="TextBox 130"/>
          <p:cNvSpPr txBox="1">
            <a:spLocks noChangeArrowheads="1"/>
          </p:cNvSpPr>
          <p:nvPr/>
        </p:nvSpPr>
        <p:spPr bwMode="auto">
          <a:xfrm>
            <a:off x="250825" y="3513144"/>
            <a:ext cx="17795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области 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машиностроения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электроэнергетики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судостроения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строительства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наноиндустрии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информационных технологий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железнодорожного транспорта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сварки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лифтового хозяйства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нефтегазовой отрасли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здравоохранения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других областях</a:t>
            </a:r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1331641" y="2636918"/>
            <a:ext cx="360362" cy="219075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stCxn id="13" idx="2"/>
            <a:endCxn id="16" idx="0"/>
          </p:cNvCxnSpPr>
          <p:nvPr/>
        </p:nvCxnSpPr>
        <p:spPr>
          <a:xfrm flipH="1">
            <a:off x="2841526" y="1622429"/>
            <a:ext cx="362322" cy="942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3" idx="2"/>
            <a:endCxn id="17" idx="0"/>
          </p:cNvCxnSpPr>
          <p:nvPr/>
        </p:nvCxnSpPr>
        <p:spPr>
          <a:xfrm>
            <a:off x="3203848" y="1622429"/>
            <a:ext cx="285750" cy="942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2"/>
            <a:endCxn id="18" idx="0"/>
          </p:cNvCxnSpPr>
          <p:nvPr/>
        </p:nvCxnSpPr>
        <p:spPr>
          <a:xfrm>
            <a:off x="3203850" y="1622429"/>
            <a:ext cx="1077838" cy="942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763714" y="1773238"/>
            <a:ext cx="2592387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Национальное агентство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развития квалификаций</a:t>
            </a:r>
          </a:p>
        </p:txBody>
      </p:sp>
      <p:sp>
        <p:nvSpPr>
          <p:cNvPr id="30" name="Двойные круглые скобки 29"/>
          <p:cNvSpPr/>
          <p:nvPr/>
        </p:nvSpPr>
        <p:spPr>
          <a:xfrm>
            <a:off x="179391" y="3429006"/>
            <a:ext cx="2016125" cy="2879725"/>
          </a:xfrm>
          <a:prstGeom prst="bracketPair">
            <a:avLst/>
          </a:pr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>
            <a:stCxn id="15" idx="2"/>
          </p:cNvCxnSpPr>
          <p:nvPr/>
        </p:nvCxnSpPr>
        <p:spPr>
          <a:xfrm flipH="1">
            <a:off x="1259634" y="2850089"/>
            <a:ext cx="861814" cy="65092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483768" y="3717034"/>
            <a:ext cx="1247775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851923" y="3717034"/>
            <a:ext cx="1249363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</a:p>
        </p:txBody>
      </p:sp>
      <p:cxnSp>
        <p:nvCxnSpPr>
          <p:cNvPr id="34" name="Прямая со стрелкой 33"/>
          <p:cNvCxnSpPr>
            <a:endCxn id="33" idx="0"/>
          </p:cNvCxnSpPr>
          <p:nvPr/>
        </p:nvCxnSpPr>
        <p:spPr>
          <a:xfrm>
            <a:off x="4126558" y="2924875"/>
            <a:ext cx="34925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8" idx="2"/>
            <a:endCxn id="32" idx="0"/>
          </p:cNvCxnSpPr>
          <p:nvPr/>
        </p:nvCxnSpPr>
        <p:spPr>
          <a:xfrm flipH="1">
            <a:off x="3107658" y="2922097"/>
            <a:ext cx="1174030" cy="794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войная стрелка влево/вправо 35"/>
          <p:cNvSpPr/>
          <p:nvPr/>
        </p:nvSpPr>
        <p:spPr>
          <a:xfrm>
            <a:off x="5940155" y="1124750"/>
            <a:ext cx="792163" cy="219075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Двойная стрелка влево/вправо 36"/>
          <p:cNvSpPr/>
          <p:nvPr/>
        </p:nvSpPr>
        <p:spPr>
          <a:xfrm>
            <a:off x="5940155" y="2636918"/>
            <a:ext cx="792163" cy="219075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>
            <a:off x="5940155" y="3789042"/>
            <a:ext cx="792163" cy="219075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>
            <a:off x="5220073" y="1988846"/>
            <a:ext cx="1511300" cy="219075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716016" y="1628800"/>
            <a:ext cx="0" cy="2082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9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независимой оценки квалификаций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712804"/>
              </p:ext>
            </p:extLst>
          </p:nvPr>
        </p:nvGraphicFramePr>
        <p:xfrm>
          <a:off x="568138" y="1404284"/>
          <a:ext cx="7886700" cy="4817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76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" y="0"/>
            <a:ext cx="9144000" cy="60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70000"/>
              </a:lnSpc>
            </a:pPr>
            <a:r>
              <a:rPr lang="ru-RU" b="1" dirty="0" smtClean="0"/>
              <a:t>Образование оторвано от работодателя</a:t>
            </a:r>
          </a:p>
          <a:p>
            <a:pPr lvl="0">
              <a:lnSpc>
                <a:spcPct val="170000"/>
              </a:lnSpc>
            </a:pPr>
            <a:r>
              <a:rPr lang="ru-RU" b="1" dirty="0" smtClean="0"/>
              <a:t>ФГОС не обеспечивают качество подготовки кадров в силу быстрого устаревания и отсутствия эффективного инструмента обновления содержания и баланса «теория-практика».</a:t>
            </a:r>
          </a:p>
          <a:p>
            <a:pPr lvl="0">
              <a:lnSpc>
                <a:spcPct val="170000"/>
              </a:lnSpc>
            </a:pPr>
            <a:r>
              <a:rPr lang="ru-RU" b="1" dirty="0" smtClean="0"/>
              <a:t>Длительный цикл внедрения профессиональных стандартов. </a:t>
            </a:r>
          </a:p>
          <a:p>
            <a:pPr lvl="0">
              <a:lnSpc>
                <a:spcPct val="170000"/>
              </a:lnSpc>
            </a:pPr>
            <a:r>
              <a:rPr lang="ru-RU" b="1" dirty="0" smtClean="0"/>
              <a:t>Повышение престижа </a:t>
            </a:r>
            <a:r>
              <a:rPr lang="ru-RU" b="1" dirty="0" err="1" smtClean="0"/>
              <a:t>практикоориентированного</a:t>
            </a:r>
            <a:r>
              <a:rPr lang="ru-RU" b="1" dirty="0" smtClean="0"/>
              <a:t> профессионального образования, </a:t>
            </a:r>
          </a:p>
          <a:p>
            <a:pPr lvl="0">
              <a:lnSpc>
                <a:spcPct val="170000"/>
              </a:lnSpc>
            </a:pPr>
            <a:r>
              <a:rPr lang="ru-RU" b="1" dirty="0" smtClean="0"/>
              <a:t>Обеспечение доступности качественных образовательных программ </a:t>
            </a:r>
          </a:p>
          <a:p>
            <a:pPr lvl="0">
              <a:lnSpc>
                <a:spcPct val="170000"/>
              </a:lnSpc>
            </a:pPr>
            <a:r>
              <a:rPr lang="ru-RU" b="1" dirty="0" smtClean="0"/>
              <a:t>Отсутствие достоверной информации о возможных  образовательных траекториях</a:t>
            </a:r>
          </a:p>
          <a:p>
            <a:pPr lvl="0">
              <a:lnSpc>
                <a:spcPct val="170000"/>
              </a:lnSpc>
            </a:pPr>
            <a:r>
              <a:rPr lang="ru-RU" b="1" dirty="0" smtClean="0"/>
              <a:t>Преодоление дефицита рабочих квалификаций, создание стимулов к партнерству.</a:t>
            </a:r>
          </a:p>
          <a:p>
            <a:pPr>
              <a:lnSpc>
                <a:spcPct val="170000"/>
              </a:lnSpc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Проблемы кадрового обеспечения промышленного роста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3998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r="458"/>
          <a:stretch>
            <a:fillRect/>
          </a:stretch>
        </p:blipFill>
        <p:spPr bwMode="auto">
          <a:xfrm>
            <a:off x="142844" y="0"/>
            <a:ext cx="9001156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 сетевого взаимодействия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Передача общеобразовательной подготовки в школы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Реализация модулей по современным производственным технологиям на базе ресурсных центров.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Дуальное обучение, реализация практической составляющей профессиональных образовательных программ на базе ведущих  предприятий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ru-RU" sz="2400" b="1" dirty="0" smtClean="0"/>
              <a:t>социальная  незрелость современного  российского  работодателя; </a:t>
            </a:r>
          </a:p>
          <a:p>
            <a:pPr lvl="0">
              <a:lnSpc>
                <a:spcPct val="150000"/>
              </a:lnSpc>
            </a:pPr>
            <a:r>
              <a:rPr lang="ru-RU" sz="2400" b="1" dirty="0" smtClean="0"/>
              <a:t>наличие  нормативно-правовых  и  финансово-экономических  барьеров; </a:t>
            </a:r>
          </a:p>
          <a:p>
            <a:pPr lvl="0">
              <a:lnSpc>
                <a:spcPct val="150000"/>
              </a:lnSpc>
            </a:pPr>
            <a:r>
              <a:rPr lang="ru-RU" sz="2400" b="1" dirty="0" smtClean="0"/>
              <a:t>сохранение  политической  приоритетности  социальных задач  над  экономическими;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формирование на протяжении 1990 – 2000-х гг. индивидуального  образовательного  заказчика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Причины, препятствующие развитию практико-ориентированного профессионального образования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385</Words>
  <Application>Microsoft Office PowerPoint</Application>
  <PresentationFormat>Экран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Модернизация системы профессионального образования в Самарской области:  состояние и тенденции</vt:lpstr>
      <vt:lpstr>Презентация PowerPoint</vt:lpstr>
      <vt:lpstr> Структура независимой оценки квалификаций </vt:lpstr>
      <vt:lpstr>Презентация PowerPoint</vt:lpstr>
      <vt:lpstr>Проблемы кадрового обеспечения промышленного роста</vt:lpstr>
      <vt:lpstr>Презентация PowerPoint</vt:lpstr>
      <vt:lpstr>Презентация PowerPoint</vt:lpstr>
      <vt:lpstr>Основные направления  сетевого взаимодействия</vt:lpstr>
      <vt:lpstr>Причины, препятствующие развитию практико-ориентированного профессионального образования</vt:lpstr>
      <vt:lpstr>ВЫЗОВЫ РАЗВИТИЮ РЕГИОНАЛЬНОГО КОМПОНЕНТА НЕЗАВИСИМОЙ ОЦЕНКЕ КВАЛИФИКАЦИЙ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системы профессионального образования в Самарской области:  состояние и тенденции</dc:title>
  <dc:creator>SimonovaM.V</dc:creator>
  <cp:lastModifiedBy>Marina</cp:lastModifiedBy>
  <cp:revision>12</cp:revision>
  <dcterms:created xsi:type="dcterms:W3CDTF">2016-12-19T15:15:05Z</dcterms:created>
  <dcterms:modified xsi:type="dcterms:W3CDTF">2016-12-19T19:47:48Z</dcterms:modified>
</cp:coreProperties>
</file>