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8" r:id="rId3"/>
    <p:sldId id="281" r:id="rId4"/>
    <p:sldId id="269" r:id="rId5"/>
    <p:sldId id="279" r:id="rId6"/>
    <p:sldId id="278" r:id="rId7"/>
    <p:sldId id="270" r:id="rId8"/>
    <p:sldId id="276" r:id="rId9"/>
    <p:sldId id="275" r:id="rId10"/>
    <p:sldId id="280" r:id="rId11"/>
    <p:sldId id="273" r:id="rId12"/>
    <p:sldId id="274"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7" d="100"/>
          <a:sy n="67" d="100"/>
        </p:scale>
        <p:origin x="-390" y="-78"/>
      </p:cViewPr>
      <p:guideLst>
        <p:guide orient="horz" pos="2160"/>
        <p:guide pos="2880"/>
      </p:guideLst>
    </p:cSldViewPr>
  </p:slideViewPr>
  <p:notesTextViewPr>
    <p:cViewPr>
      <p:scale>
        <a:sx n="100" d="100"/>
        <a:sy n="100" d="100"/>
      </p:scale>
      <p:origin x="0" y="1476"/>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168D94-2629-41DC-A307-FF661C4605C3}" type="datetimeFigureOut">
              <a:rPr lang="ru-RU" smtClean="0"/>
              <a:pPr/>
              <a:t>26.03.2020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6B990B-6959-4038-9381-0099D930A7C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66B990B-6959-4038-9381-0099D930A7CF}"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None/>
            </a:pPr>
            <a:r>
              <a:rPr lang="ru-RU" sz="1200" kern="1200" dirty="0" smtClean="0">
                <a:solidFill>
                  <a:schemeClr val="tx1"/>
                </a:solidFill>
                <a:latin typeface="+mn-lt"/>
                <a:ea typeface="+mn-ea"/>
                <a:cs typeface="+mn-cs"/>
              </a:rPr>
              <a:t> </a:t>
            </a:r>
            <a:endParaRPr lang="ru-RU" sz="1200" dirty="0" smtClean="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966B990B-6959-4038-9381-0099D930A7CF}"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None/>
            </a:pPr>
            <a:r>
              <a:rPr lang="ru-RU" sz="1200" kern="1200" smtClean="0">
                <a:solidFill>
                  <a:schemeClr val="tx1"/>
                </a:solidFill>
                <a:latin typeface="+mn-lt"/>
                <a:ea typeface="+mn-ea"/>
                <a:cs typeface="+mn-cs"/>
              </a:rPr>
              <a:t> </a:t>
            </a:r>
            <a:endParaRPr lang="ru-RU" sz="1200" dirty="0" smtClean="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966B990B-6959-4038-9381-0099D930A7CF}" type="slidenum">
              <a:rPr lang="ru-RU" smtClean="0"/>
              <a:pPr/>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buNone/>
            </a:pPr>
            <a:r>
              <a:rPr lang="ru-RU" sz="1200" dirty="0" smtClean="0"/>
              <a:t>Давайте вспомним признаки коллектива: общность целей, которая в идеале обеспечивает сочетание интересов личности, коллектива и общества; взаимопомощь; наличие определенной организационной структуры, которая обусловлена размерами и задачами организации; дисциплина; выполнение определенных социальных функций (производство определенных видов продукции, оказание услуг, обеспечение занятости и др.)</a:t>
            </a:r>
          </a:p>
          <a:p>
            <a:pPr lvl="0">
              <a:buNone/>
            </a:pPr>
            <a:r>
              <a:rPr lang="ru-RU" sz="1200" dirty="0" smtClean="0"/>
              <a:t>Первым называем общие цели – объединение, сплоченность людей ради достижения определенной  социальной цели./Группа преступников – это тоже коллектив, но </a:t>
            </a:r>
            <a:r>
              <a:rPr lang="ru-RU" sz="1200" dirty="0" err="1" smtClean="0"/>
              <a:t>антисоциальный</a:t>
            </a:r>
            <a:r>
              <a:rPr lang="ru-RU" sz="1200" dirty="0" smtClean="0"/>
              <a:t>/</a:t>
            </a:r>
          </a:p>
          <a:p>
            <a:pPr lvl="0">
              <a:buNone/>
            </a:pPr>
            <a:r>
              <a:rPr lang="ru-RU" sz="1200" dirty="0" smtClean="0"/>
              <a:t>Во многом сплоченность коллектива зависит от его зрелости. Выделяют несколько стадий  зрелости,</a:t>
            </a:r>
            <a:r>
              <a:rPr lang="ru-RU" sz="1200" baseline="0" dirty="0" smtClean="0"/>
              <a:t> названы на слайде.  Не все коллективы выходят на 3, 4 уровень.</a:t>
            </a:r>
          </a:p>
          <a:p>
            <a:pPr lvl="0">
              <a:buNone/>
            </a:pPr>
            <a:r>
              <a:rPr lang="ru-RU" sz="1200" baseline="0" dirty="0" smtClean="0"/>
              <a:t>Для руководителя </a:t>
            </a:r>
            <a:r>
              <a:rPr lang="ru-RU" sz="1200" baseline="0" dirty="0" err="1" smtClean="0"/>
              <a:t>колектив</a:t>
            </a:r>
            <a:r>
              <a:rPr lang="ru-RU" sz="1200" baseline="0" dirty="0" smtClean="0"/>
              <a:t> – главная опора в работе: 1) потенциально можно добиться большего, чем от каждого члена группы в сумме; 2)люди меньше подвержены стрессам, вырабатывают больше идей и лучше решают междисциплинарные проблемы.</a:t>
            </a:r>
          </a:p>
          <a:p>
            <a:pPr lvl="0">
              <a:buNone/>
            </a:pPr>
            <a:r>
              <a:rPr lang="ru-RU" sz="1200" baseline="0" dirty="0" smtClean="0"/>
              <a:t>В коллективе всегда возникает дух соревнования, подтягивающий отстающих и </a:t>
            </a:r>
            <a:r>
              <a:rPr lang="ru-RU" sz="1200" baseline="0" dirty="0" err="1" smtClean="0"/>
              <a:t>повышающтй</a:t>
            </a:r>
            <a:r>
              <a:rPr lang="ru-RU" sz="1200" baseline="0" dirty="0" smtClean="0"/>
              <a:t> общую эффективность работы. </a:t>
            </a:r>
          </a:p>
          <a:p>
            <a:pPr lvl="0">
              <a:buNone/>
            </a:pPr>
            <a:endParaRPr lang="ru-RU" sz="1200" baseline="0" dirty="0" smtClean="0"/>
          </a:p>
          <a:p>
            <a:pPr lvl="0">
              <a:buNone/>
            </a:pPr>
            <a:endParaRPr lang="ru-RU" sz="1200" dirty="0" smtClean="0"/>
          </a:p>
          <a:p>
            <a:endParaRPr lang="ru-RU" dirty="0"/>
          </a:p>
        </p:txBody>
      </p:sp>
      <p:sp>
        <p:nvSpPr>
          <p:cNvPr id="4" name="Номер слайда 3"/>
          <p:cNvSpPr>
            <a:spLocks noGrp="1"/>
          </p:cNvSpPr>
          <p:nvPr>
            <p:ph type="sldNum" sz="quarter" idx="10"/>
          </p:nvPr>
        </p:nvSpPr>
        <p:spPr/>
        <p:txBody>
          <a:bodyPr/>
          <a:lstStyle/>
          <a:p>
            <a:fld id="{966B990B-6959-4038-9381-0099D930A7CF}"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Рассмотрим отдельные виды коллективов с точки зрения практики управления.</a:t>
            </a:r>
          </a:p>
          <a:p>
            <a:r>
              <a:rPr lang="ru-RU" sz="1200" kern="1200" dirty="0" smtClean="0">
                <a:solidFill>
                  <a:schemeClr val="tx1"/>
                </a:solidFill>
                <a:latin typeface="+mn-lt"/>
                <a:ea typeface="+mn-ea"/>
                <a:cs typeface="+mn-cs"/>
              </a:rPr>
              <a:t>По составу коллективы бывают гомогенные (однородные) и гетерогенные (разнородные). Эти различия могут касаться пола, возраста, профессии, статуса, уровня образования и проч.</a:t>
            </a:r>
          </a:p>
          <a:p>
            <a:r>
              <a:rPr lang="ru-RU" sz="1200" kern="1200" dirty="0" smtClean="0">
                <a:solidFill>
                  <a:schemeClr val="tx1"/>
                </a:solidFill>
                <a:latin typeface="+mn-lt"/>
                <a:ea typeface="+mn-ea"/>
                <a:cs typeface="+mn-cs"/>
              </a:rPr>
              <a:t>Гетерогенные коллективы более эффективны при решении сложных проблем; они эффективны также при интенсивной творческой работе (мозговая атака). В то же время гомогенные лучше решают простые задачи. Чем больше сходство между членами коллектива, тем значительнее влияние, которое они оказывают друг на друга, быстрее вырабатывается чувство общности. Однако здесь острее внутренняя конкуренция и поэтому гомогенные коллективы более конфликтны, особенно чисто женские (поэтому желательно, чтобы соотношение представителей разного пола было примерно одинаковым). Но в целом эффективный коллектив должен состоять все же из непохожих личностей.</a:t>
            </a:r>
          </a:p>
          <a:p>
            <a:r>
              <a:rPr lang="ru-RU" sz="1200" kern="1200" dirty="0" smtClean="0">
                <a:solidFill>
                  <a:schemeClr val="tx1"/>
                </a:solidFill>
                <a:latin typeface="+mn-lt"/>
                <a:ea typeface="+mn-ea"/>
                <a:cs typeface="+mn-cs"/>
              </a:rPr>
              <a:t>По характеру внутренних связей различаются формальные и неформальные коллективы. Формальные связи предписываются заранее, в неформальных коллективах отношения складываются спонтанно, сами собой. Границы формального и неформального коллективов чаще всего не совпадают, так как некоторые сотрудники в них могут не приниматься или по собственной инициативе придерживаться нейтралитета. Сила неформального коллектива состоит в том, что его невозможно юридически и организационно уловить и привязать к нормам и правилам. Знание его состава помогает руководителям, особенно новым, ориентироваться в истинном положении дел в коллективе.</a:t>
            </a:r>
          </a:p>
          <a:p>
            <a:r>
              <a:rPr lang="ru-RU" sz="1200" kern="1200" dirty="0" smtClean="0">
                <a:solidFill>
                  <a:schemeClr val="tx1"/>
                </a:solidFill>
                <a:latin typeface="+mn-lt"/>
                <a:ea typeface="+mn-ea"/>
                <a:cs typeface="+mn-cs"/>
              </a:rPr>
              <a:t>Исходя из сроков существования коллективы подразделяются на временные, предназначенные для решения разовой задачи,  и постоянные.</a:t>
            </a:r>
          </a:p>
          <a:p>
            <a:r>
              <a:rPr lang="ru-RU" sz="1200" kern="1200" dirty="0" smtClean="0">
                <a:solidFill>
                  <a:schemeClr val="tx1"/>
                </a:solidFill>
                <a:latin typeface="+mn-lt"/>
                <a:ea typeface="+mn-ea"/>
                <a:cs typeface="+mn-cs"/>
              </a:rPr>
              <a:t>По размерам коллективы подразделяются на малые и большие, причем исходя не из числа участников, а из возможности или невозможности непосредственно поддерживать постоянные связи между членами, хотя потенциальный их круг невелик. В больших коллективах это практически невозможно, и люди мало знают друг о друге, а в малых, где число участников не превышает 20, вполне реально, даже без объединяющего лидера. Это придает им дополнительную гибкость, в целом более высокую результативность работы и удовлетворение от нее.</a:t>
            </a:r>
          </a:p>
          <a:p>
            <a:r>
              <a:rPr lang="ru-RU" sz="1200" kern="1200" dirty="0" smtClean="0">
                <a:solidFill>
                  <a:schemeClr val="tx1"/>
                </a:solidFill>
                <a:latin typeface="+mn-lt"/>
                <a:ea typeface="+mn-ea"/>
                <a:cs typeface="+mn-cs"/>
              </a:rPr>
              <a:t>В большом коллективе каждый выполняет широкий круг обязанностей, понятнее связь индивидуальных и общих задач, легче удовлетворить свою потребность в аудитории, получить необходимый совет, но больше отдаленность исполнителя от руководства и коллег и ниже заинтересованность. Большие группы экономичнее, особенно при выполнении простых повторяющихся операций, легче могут найти выход из тупика, и в них легче решаются вопросы о преемственности.</a:t>
            </a:r>
          </a:p>
        </p:txBody>
      </p:sp>
      <p:sp>
        <p:nvSpPr>
          <p:cNvPr id="4" name="Номер слайда 3"/>
          <p:cNvSpPr>
            <a:spLocks noGrp="1"/>
          </p:cNvSpPr>
          <p:nvPr>
            <p:ph type="sldNum" sz="quarter" idx="10"/>
          </p:nvPr>
        </p:nvSpPr>
        <p:spPr/>
        <p:txBody>
          <a:bodyPr/>
          <a:lstStyle/>
          <a:p>
            <a:fld id="{966B990B-6959-4038-9381-0099D930A7CF}"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Управление трудовыми коллективами, где научный, технический и технологический уровень подготовки сотрудников высок, может быть осуществлено менеджером, имеющим достаточный опыт и хорошее образование по данной специальности, и управленческие решения и действия которого соответствуют современному этапу развития научно-технического прогресса. Возросший профессиональный уровень трудящихся заметно облегчает организацию и координацию работы коллектива. Трудовой коллектив сможет раскрыть свой потенциал полностью в том случае, если менеджер будет планировать его работу, начиная с ротации кадров и до мельчайших вопросов организационного и мотивирующего характера. В зависимости от вида коллектива и его состава менеджер должен создать надежную и ненавязчивую систему контроля за работой и выявлять отношение к делу всех членов коллектива.</a:t>
            </a:r>
          </a:p>
        </p:txBody>
      </p:sp>
      <p:sp>
        <p:nvSpPr>
          <p:cNvPr id="4" name="Номер слайда 3"/>
          <p:cNvSpPr>
            <a:spLocks noGrp="1"/>
          </p:cNvSpPr>
          <p:nvPr>
            <p:ph type="sldNum" sz="quarter" idx="10"/>
          </p:nvPr>
        </p:nvSpPr>
        <p:spPr/>
        <p:txBody>
          <a:bodyPr/>
          <a:lstStyle/>
          <a:p>
            <a:fld id="{966B990B-6959-4038-9381-0099D930A7CF}"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err="1" smtClean="0">
                <a:solidFill>
                  <a:schemeClr val="tx1"/>
                </a:solidFill>
                <a:latin typeface="+mn-lt"/>
                <a:ea typeface="+mn-ea"/>
                <a:cs typeface="+mn-cs"/>
              </a:rPr>
              <a:t>Кишкель</a:t>
            </a:r>
            <a:r>
              <a:rPr lang="ru-RU" sz="1200" kern="1200" baseline="0" dirty="0" smtClean="0">
                <a:solidFill>
                  <a:schemeClr val="tx1"/>
                </a:solidFill>
                <a:latin typeface="+mn-lt"/>
                <a:ea typeface="+mn-ea"/>
                <a:cs typeface="+mn-cs"/>
              </a:rPr>
              <a:t> Е.Н. приводит следующую классификацию групп. Естественно, уровень взаимодействия , коллективная работа в таких группах будет отличаться.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Хотела бы подробнее остановиться на характеристике формальных, неформальных групп. По определению  психолога </a:t>
            </a:r>
            <a:r>
              <a:rPr lang="ru-RU" sz="1200" kern="1200" dirty="0" err="1" smtClean="0">
                <a:solidFill>
                  <a:schemeClr val="tx1"/>
                </a:solidFill>
                <a:latin typeface="+mn-lt"/>
                <a:ea typeface="+mn-ea"/>
                <a:cs typeface="+mn-cs"/>
              </a:rPr>
              <a:t>Марвина</a:t>
            </a:r>
            <a:r>
              <a:rPr lang="ru-RU" sz="1200" kern="1200" dirty="0" smtClean="0">
                <a:solidFill>
                  <a:schemeClr val="tx1"/>
                </a:solidFill>
                <a:latin typeface="+mn-lt"/>
                <a:ea typeface="+mn-ea"/>
                <a:cs typeface="+mn-cs"/>
              </a:rPr>
              <a:t> Шоу, «группа - это два лица и более, которые взаимодействуют друг с другом таким образом, что каж­дое лицо оказывает влияние на других и одновременно находится под влиянием других лиц».  Группы, созданные по воле администрации, называются </a:t>
            </a:r>
            <a:r>
              <a:rPr lang="ru-RU" sz="1200" b="1" kern="1200" dirty="0" smtClean="0">
                <a:solidFill>
                  <a:schemeClr val="tx1"/>
                </a:solidFill>
                <a:latin typeface="+mn-lt"/>
                <a:ea typeface="+mn-ea"/>
                <a:cs typeface="+mn-cs"/>
              </a:rPr>
              <a:t>фор­мальными группами</a:t>
            </a:r>
            <a:r>
              <a:rPr lang="ru-RU" sz="1200" kern="1200" dirty="0" smtClean="0">
                <a:solidFill>
                  <a:schemeClr val="tx1"/>
                </a:solidFill>
                <a:latin typeface="+mn-lt"/>
                <a:ea typeface="+mn-ea"/>
                <a:cs typeface="+mn-cs"/>
              </a:rPr>
              <a:t> и соответствуют в основном подразделениям организации. Лидеры этих групп (руководители подразделений) обычно назначаются администрацией, и члены группы (работники подразделений) тоже принимаются на работу ею.  </a:t>
            </a:r>
            <a:r>
              <a:rPr lang="ru-RU" sz="1200" b="1" kern="1200" dirty="0" smtClean="0">
                <a:solidFill>
                  <a:schemeClr val="tx1"/>
                </a:solidFill>
                <a:latin typeface="+mn-lt"/>
                <a:ea typeface="+mn-ea"/>
                <a:cs typeface="+mn-cs"/>
              </a:rPr>
              <a:t>Неформальная группа</a:t>
            </a:r>
            <a:r>
              <a:rPr lang="ru-RU" sz="1200" kern="1200" dirty="0" smtClean="0">
                <a:solidFill>
                  <a:schemeClr val="tx1"/>
                </a:solidFill>
                <a:latin typeface="+mn-lt"/>
                <a:ea typeface="+mn-ea"/>
                <a:cs typeface="+mn-cs"/>
              </a:rPr>
              <a:t> - это группа людей, не связанных долж­ностной иерархией и объединенных на основе дружеских отношений, общности интересов и т.п. В неформальные группы объединя­ются люди, испытывающие потребность в принадлежности, во взаи­мопомощи, в защищенности, в общении.  Каждая группа имеет свою цель. Цели группы, тип и цели личности не всегда ясны и осознаны, кроме того, сходство личных целей - еще недостаточное условие для того, чтобы дать группе общую цель.  Цели формальных групп определяются администрацией, а цели неформальных групп формируются на основе взаимодействия</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личных целей.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Каждая неформальная группа имеет своего лидера, превосход­ство которого добровольно признают все члены этой группы. Не­формальный лидер имеет две первостепенные функции: помогать группе в достижении целей, укреплять ее существование. Важно, чтобы руководители понимали, что неформальные группы взаимодействуют с формальными. Неформальные группы есть в любой организации. Это естественно, как и желание людей дружить, общаться, взаимодействовать. </a:t>
            </a:r>
          </a:p>
        </p:txBody>
      </p:sp>
      <p:sp>
        <p:nvSpPr>
          <p:cNvPr id="4" name="Номер слайда 3"/>
          <p:cNvSpPr>
            <a:spLocks noGrp="1"/>
          </p:cNvSpPr>
          <p:nvPr>
            <p:ph type="sldNum" sz="quarter" idx="10"/>
          </p:nvPr>
        </p:nvSpPr>
        <p:spPr/>
        <p:txBody>
          <a:bodyPr/>
          <a:lstStyle/>
          <a:p>
            <a:fld id="{966B990B-6959-4038-9381-0099D930A7CF}"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Каждый коллектив имеет определенную структуру. Она может быть функциональной (на основе разделения труда и определения производственных задач каждого); политической (в соответствии с принадлежностью к тем или иным группировкам); социально-демографической (по полу, возрасту, образованию, квалификации и проч.); социально-психологической (в соответствии с симпатиями и антипатиями); поведенческой, определяемой активностью и проч.; мотивационной (в зависимости от движущих факторов поведения).</a:t>
            </a:r>
          </a:p>
        </p:txBody>
      </p:sp>
      <p:sp>
        <p:nvSpPr>
          <p:cNvPr id="4" name="Номер слайда 3"/>
          <p:cNvSpPr>
            <a:spLocks noGrp="1"/>
          </p:cNvSpPr>
          <p:nvPr>
            <p:ph type="sldNum" sz="quarter" idx="10"/>
          </p:nvPr>
        </p:nvSpPr>
        <p:spPr/>
        <p:txBody>
          <a:bodyPr/>
          <a:lstStyle/>
          <a:p>
            <a:fld id="{966B990B-6959-4038-9381-0099D930A7CF}"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В современных условиях, когда человеческий ресурс становится основным ресурсом предприятия, особо важное значение приобретает деятельность каждого члена коллектива. Среди факторов, способствующих трудовой активности людей или, наоборот, препятствующих этому, важную роль играет их межличностная совместимость. В психологии это понятие стали использовать при изучении процессов и результатов межгрупповых коммуникаций, общения, динамики межличностных отношений и других социально-психологических явлений.</a:t>
            </a:r>
          </a:p>
        </p:txBody>
      </p:sp>
      <p:sp>
        <p:nvSpPr>
          <p:cNvPr id="4" name="Номер слайда 3"/>
          <p:cNvSpPr>
            <a:spLocks noGrp="1"/>
          </p:cNvSpPr>
          <p:nvPr>
            <p:ph type="sldNum" sz="quarter" idx="10"/>
          </p:nvPr>
        </p:nvSpPr>
        <p:spPr/>
        <p:txBody>
          <a:bodyPr/>
          <a:lstStyle/>
          <a:p>
            <a:fld id="{966B990B-6959-4038-9381-0099D930A7CF}"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None/>
            </a:pPr>
            <a:r>
              <a:rPr lang="ru-RU" sz="1200" kern="1200" dirty="0" smtClean="0">
                <a:solidFill>
                  <a:schemeClr val="tx1"/>
                </a:solidFill>
                <a:latin typeface="+mn-lt"/>
                <a:ea typeface="+mn-ea"/>
                <a:cs typeface="+mn-cs"/>
              </a:rPr>
              <a:t>Совместимость как процесс взаимной деятельности реализуется в течение определенного отрезка времени и характеризуется адаптивными личностными возможностями членов группы.  В группе каждый человек играет свою роль. Межличностные отношения определяются той ролью, которую каждый из нас выполняет в коллективе. В табл. представле­ны типы и типичные черты людей, которых полезно иметь в группе. </a:t>
            </a:r>
            <a:endParaRPr lang="ru-RU" sz="1200" dirty="0" smtClean="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966B990B-6959-4038-9381-0099D930A7CF}"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buNone/>
            </a:pPr>
            <a:r>
              <a:rPr lang="ru-RU" sz="1200" kern="1200" dirty="0" smtClean="0">
                <a:solidFill>
                  <a:schemeClr val="tx1"/>
                </a:solidFill>
                <a:latin typeface="+mn-lt"/>
                <a:ea typeface="+mn-ea"/>
                <a:cs typeface="+mn-cs"/>
              </a:rPr>
              <a:t>В табл. представлены виды</a:t>
            </a:r>
            <a:r>
              <a:rPr lang="ru-RU" sz="1200" kern="1200" baseline="0" dirty="0" smtClean="0">
                <a:solidFill>
                  <a:schemeClr val="tx1"/>
                </a:solidFill>
                <a:latin typeface="+mn-lt"/>
                <a:ea typeface="+mn-ea"/>
                <a:cs typeface="+mn-cs"/>
              </a:rPr>
              <a:t> ролей и их направленность в зависимости от деятельности. Можно увеличить для просмотра..</a:t>
            </a:r>
            <a:endParaRPr lang="ru-RU" sz="1200" dirty="0" smtClean="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966B990B-6959-4038-9381-0099D930A7CF}"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E64F4F2-54DF-4AEE-84D0-767D8D9D04DA}" type="datetimeFigureOut">
              <a:rPr lang="ru-RU" smtClean="0"/>
              <a:pPr/>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270749-44D4-49ED-803F-4DBA4C204DF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64F4F2-54DF-4AEE-84D0-767D8D9D04DA}" type="datetimeFigureOut">
              <a:rPr lang="ru-RU" smtClean="0"/>
              <a:pPr/>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270749-44D4-49ED-803F-4DBA4C204DF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64F4F2-54DF-4AEE-84D0-767D8D9D04DA}" type="datetimeFigureOut">
              <a:rPr lang="ru-RU" smtClean="0"/>
              <a:pPr/>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270749-44D4-49ED-803F-4DBA4C204DF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64F4F2-54DF-4AEE-84D0-767D8D9D04DA}" type="datetimeFigureOut">
              <a:rPr lang="ru-RU" smtClean="0"/>
              <a:pPr/>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270749-44D4-49ED-803F-4DBA4C204DF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E64F4F2-54DF-4AEE-84D0-767D8D9D04DA}" type="datetimeFigureOut">
              <a:rPr lang="ru-RU" smtClean="0"/>
              <a:pPr/>
              <a:t>26.03.2020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270749-44D4-49ED-803F-4DBA4C204DF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E64F4F2-54DF-4AEE-84D0-767D8D9D04DA}" type="datetimeFigureOut">
              <a:rPr lang="ru-RU" smtClean="0"/>
              <a:pPr/>
              <a:t>26.03.2020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270749-44D4-49ED-803F-4DBA4C204DF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64F4F2-54DF-4AEE-84D0-767D8D9D04DA}" type="datetimeFigureOut">
              <a:rPr lang="ru-RU" smtClean="0"/>
              <a:pPr/>
              <a:t>26.03.2020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270749-44D4-49ED-803F-4DBA4C204DF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E64F4F2-54DF-4AEE-84D0-767D8D9D04DA}" type="datetimeFigureOut">
              <a:rPr lang="ru-RU" smtClean="0"/>
              <a:pPr/>
              <a:t>26.03.2020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270749-44D4-49ED-803F-4DBA4C204DF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E64F4F2-54DF-4AEE-84D0-767D8D9D04DA}" type="datetimeFigureOut">
              <a:rPr lang="ru-RU" smtClean="0"/>
              <a:pPr/>
              <a:t>26.03.2020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270749-44D4-49ED-803F-4DBA4C204DF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E64F4F2-54DF-4AEE-84D0-767D8D9D04DA}" type="datetimeFigureOut">
              <a:rPr lang="ru-RU" smtClean="0"/>
              <a:pPr/>
              <a:t>26.03.2020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270749-44D4-49ED-803F-4DBA4C204DF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E64F4F2-54DF-4AEE-84D0-767D8D9D04DA}" type="datetimeFigureOut">
              <a:rPr lang="ru-RU" smtClean="0"/>
              <a:pPr/>
              <a:t>26.03.2020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270749-44D4-49ED-803F-4DBA4C204DF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4F4F2-54DF-4AEE-84D0-767D8D9D04DA}" type="datetimeFigureOut">
              <a:rPr lang="ru-RU" smtClean="0"/>
              <a:pPr/>
              <a:t>26.03.2020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70749-44D4-49ED-803F-4DBA4C204DF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571612"/>
            <a:ext cx="7858180" cy="3357586"/>
          </a:xfrm>
        </p:spPr>
        <p:txBody>
          <a:bodyPr>
            <a:noAutofit/>
          </a:bodyPr>
          <a:lstStyle/>
          <a:p>
            <a:pPr marL="457200" indent="-457200"/>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1" dirty="0" smtClean="0"/>
              <a:t> </a:t>
            </a:r>
            <a:r>
              <a:rPr lang="ru-RU" sz="2000" b="1" dirty="0" smtClean="0">
                <a:latin typeface="Times New Roman" pitchFamily="18" charset="0"/>
                <a:cs typeface="Times New Roman" pitchFamily="18" charset="0"/>
              </a:rPr>
              <a:t>Раздел II. ДЕЛОВОЕ ОБЩЕНИЕ В КОЛЛЕКТИВЕ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Тема 2.1. Социальное взаимодействие в коллективе и его условия</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i="1" dirty="0" smtClean="0">
                <a:latin typeface="Times New Roman" pitchFamily="18" charset="0"/>
                <a:cs typeface="Times New Roman" pitchFamily="18" charset="0"/>
              </a:rPr>
              <a:t>Изучаемые вопросы :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1.  Коллектив и его социально-психологические особенности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2. Определение структуры коллектива и межличностных отношений</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3. ПЗ 4. Исследование психологии межличностных отношений. Социометрия.</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Занятия 10 - 12</a:t>
            </a:r>
            <a:r>
              <a:rPr lang="ru-RU" sz="3200" dirty="0" smtClean="0"/>
              <a:t/>
            </a:r>
            <a:br>
              <a:rPr lang="ru-RU" sz="3200" dirty="0" smtClean="0"/>
            </a:br>
            <a:r>
              <a:rPr lang="ru-RU" sz="3200" i="1" dirty="0" smtClean="0"/>
              <a:t/>
            </a:r>
            <a:br>
              <a:rPr lang="ru-RU" sz="3200" i="1" dirty="0" smtClean="0"/>
            </a:br>
            <a:r>
              <a:rPr lang="ru-RU" sz="3200" dirty="0"/>
              <a:t/>
            </a:r>
            <a:br>
              <a:rPr lang="ru-RU" sz="3200" dirty="0"/>
            </a:br>
            <a:endParaRPr lang="ru-RU" sz="3200" dirty="0"/>
          </a:p>
        </p:txBody>
      </p:sp>
      <p:sp>
        <p:nvSpPr>
          <p:cNvPr id="4" name="Подзаголовок 2"/>
          <p:cNvSpPr txBox="1">
            <a:spLocks/>
          </p:cNvSpPr>
          <p:nvPr/>
        </p:nvSpPr>
        <p:spPr>
          <a:xfrm>
            <a:off x="1142976" y="571480"/>
            <a:ext cx="7429552" cy="785818"/>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400" b="0" i="1" u="none" strike="noStrike" kern="1200" cap="none" spc="0" normalizeH="0" baseline="0" noProof="0" dirty="0" smtClean="0">
                <a:ln>
                  <a:noFill/>
                </a:ln>
                <a:solidFill>
                  <a:schemeClr val="tx1">
                    <a:tint val="75000"/>
                  </a:schemeClr>
                </a:solidFill>
                <a:effectLst/>
                <a:uLnTx/>
                <a:uFillTx/>
                <a:latin typeface="Times New Roman" pitchFamily="18" charset="0"/>
                <a:cs typeface="Times New Roman" pitchFamily="18" charset="0"/>
              </a:rPr>
              <a:t>Поволжский государственный колледж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ru-RU" sz="1400" i="1" dirty="0" smtClean="0">
                <a:solidFill>
                  <a:schemeClr val="tx1">
                    <a:tint val="75000"/>
                  </a:schemeClr>
                </a:solidFill>
                <a:latin typeface="Times New Roman" pitchFamily="18" charset="0"/>
                <a:cs typeface="Times New Roman" pitchFamily="18" charset="0"/>
              </a:rPr>
              <a:t>УД Психология делового общения</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400" b="0" i="1" u="none" strike="noStrike" kern="1200" cap="none" spc="0" normalizeH="0" baseline="0" noProof="0" dirty="0" smtClean="0">
                <a:ln>
                  <a:noFill/>
                </a:ln>
                <a:solidFill>
                  <a:schemeClr val="tx1">
                    <a:tint val="75000"/>
                  </a:schemeClr>
                </a:solidFill>
                <a:effectLst/>
                <a:uLnTx/>
                <a:uFillTx/>
                <a:latin typeface="Times New Roman" pitchFamily="18" charset="0"/>
                <a:cs typeface="Times New Roman" pitchFamily="18" charset="0"/>
              </a:rPr>
              <a:t>Специальность «Туризм» </a:t>
            </a:r>
          </a:p>
        </p:txBody>
      </p:sp>
      <p:sp>
        <p:nvSpPr>
          <p:cNvPr id="5" name="Прямоугольник 4"/>
          <p:cNvSpPr/>
          <p:nvPr/>
        </p:nvSpPr>
        <p:spPr>
          <a:xfrm>
            <a:off x="2786050" y="5643577"/>
            <a:ext cx="5643602" cy="369332"/>
          </a:xfrm>
          <a:prstGeom prst="rect">
            <a:avLst/>
          </a:prstGeom>
        </p:spPr>
        <p:txBody>
          <a:bodyPr wrap="square">
            <a:spAutoFit/>
          </a:bodyPr>
          <a:lstStyle/>
          <a:p>
            <a:pPr lvl="0" algn="ctr">
              <a:spcBef>
                <a:spcPct val="20000"/>
              </a:spcBef>
              <a:defRPr/>
            </a:pPr>
            <a:r>
              <a:rPr lang="ru-RU" i="1" dirty="0" smtClean="0">
                <a:solidFill>
                  <a:schemeClr val="tx1">
                    <a:tint val="75000"/>
                  </a:schemeClr>
                </a:solidFill>
              </a:rPr>
              <a:t>Преподаватель Щучкина Галина Николаевна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noGrp="1"/>
          </p:cNvSpPr>
          <p:nvPr>
            <p:ph type="title"/>
          </p:nvPr>
        </p:nvSpPr>
        <p:spPr>
          <a:xfrm>
            <a:off x="457200" y="0"/>
            <a:ext cx="8229600" cy="1071546"/>
          </a:xfrm>
          <a:prstGeom prst="rect">
            <a:avLst/>
          </a:prstGeom>
        </p:spPr>
        <p:txBody>
          <a:bodyPr vert="horz" lIns="91440" tIns="45720" rIns="91440" bIns="45720" rtlCol="0">
            <a:normAutofit/>
          </a:bodyPr>
          <a:lstStyle/>
          <a:p>
            <a:pPr lvl="0">
              <a:spcBef>
                <a:spcPct val="20000"/>
              </a:spcBef>
              <a:defRPr/>
            </a:pPr>
            <a:r>
              <a:rPr kumimoji="0" lang="ru-RU" sz="2000" b="0" i="1" u="none" strike="noStrike" kern="1200" cap="none" spc="0" normalizeH="0" noProof="0" dirty="0" smtClean="0">
                <a:ln>
                  <a:noFill/>
                </a:ln>
                <a:solidFill>
                  <a:schemeClr val="tx1">
                    <a:tint val="75000"/>
                  </a:schemeClr>
                </a:solidFill>
                <a:effectLst/>
                <a:uLnTx/>
                <a:uFillTx/>
                <a:latin typeface="Times New Roman" pitchFamily="18" charset="0"/>
                <a:ea typeface="+mn-ea"/>
                <a:cs typeface="Times New Roman" pitchFamily="18" charset="0"/>
              </a:rPr>
              <a:t/>
            </a:r>
            <a:br>
              <a:rPr kumimoji="0" lang="ru-RU" sz="2000" b="0" i="1" u="none" strike="noStrike" kern="1200" cap="none" spc="0" normalizeH="0" noProof="0" dirty="0" smtClean="0">
                <a:ln>
                  <a:noFill/>
                </a:ln>
                <a:solidFill>
                  <a:schemeClr val="tx1">
                    <a:tint val="75000"/>
                  </a:schemeClr>
                </a:solidFill>
                <a:effectLst/>
                <a:uLnTx/>
                <a:uFillTx/>
                <a:latin typeface="Times New Roman" pitchFamily="18" charset="0"/>
                <a:ea typeface="+mn-ea"/>
                <a:cs typeface="Times New Roman" pitchFamily="18" charset="0"/>
              </a:rPr>
            </a:br>
            <a:endParaRPr kumimoji="0" lang="ru-RU" sz="2000" b="0" i="1"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Прямоугольник 5"/>
          <p:cNvSpPr/>
          <p:nvPr/>
        </p:nvSpPr>
        <p:spPr>
          <a:xfrm>
            <a:off x="2286000" y="214291"/>
            <a:ext cx="4572000" cy="898708"/>
          </a:xfrm>
          <a:prstGeom prst="rect">
            <a:avLst/>
          </a:prstGeom>
        </p:spPr>
        <p:txBody>
          <a:bodyPr wrap="square">
            <a:spAutoFit/>
          </a:bodyPr>
          <a:lstStyle/>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Поволжский государственный колледж –</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УД Психология делового общения</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Специальность «Туризм</a:t>
            </a:r>
            <a:r>
              <a:rPr lang="ru-RU" i="1" dirty="0" smtClean="0">
                <a:solidFill>
                  <a:schemeClr val="tx1">
                    <a:tint val="75000"/>
                  </a:schemeClr>
                </a:solidFill>
              </a:rPr>
              <a:t>» </a:t>
            </a:r>
          </a:p>
        </p:txBody>
      </p:sp>
      <p:sp>
        <p:nvSpPr>
          <p:cNvPr id="8" name="Содержимое 3"/>
          <p:cNvSpPr>
            <a:spLocks noGrp="1"/>
          </p:cNvSpPr>
          <p:nvPr>
            <p:ph idx="1"/>
          </p:nvPr>
        </p:nvSpPr>
        <p:spPr>
          <a:xfrm>
            <a:off x="428596" y="2428868"/>
            <a:ext cx="8258204" cy="3697295"/>
          </a:xfrm>
        </p:spPr>
        <p:txBody>
          <a:bodyPr>
            <a:normAutofit/>
          </a:bodyPr>
          <a:lstStyle/>
          <a:p>
            <a:pPr>
              <a:buNone/>
            </a:pPr>
            <a:r>
              <a:rPr lang="ru-RU" sz="2400" dirty="0" smtClean="0">
                <a:latin typeface="Times New Roman" pitchFamily="18" charset="0"/>
                <a:cs typeface="Times New Roman" pitchFamily="18" charset="0"/>
              </a:rPr>
              <a:t>   </a:t>
            </a:r>
          </a:p>
          <a:p>
            <a:pPr>
              <a:buNone/>
            </a:pPr>
            <a:endParaRPr lang="ru-RU" sz="2000" dirty="0" smtClean="0"/>
          </a:p>
          <a:p>
            <a:pPr algn="just">
              <a:buNone/>
            </a:pPr>
            <a:endParaRPr lang="ru-RU" sz="2000" dirty="0" smtClean="0">
              <a:latin typeface="Times New Roman" pitchFamily="18" charset="0"/>
              <a:cs typeface="Times New Roman" pitchFamily="18" charset="0"/>
            </a:endParaRPr>
          </a:p>
          <a:p>
            <a:endParaRPr lang="ru-RU" sz="2400" dirty="0"/>
          </a:p>
        </p:txBody>
      </p:sp>
      <p:sp>
        <p:nvSpPr>
          <p:cNvPr id="11" name="Прямоугольник 10"/>
          <p:cNvSpPr/>
          <p:nvPr/>
        </p:nvSpPr>
        <p:spPr>
          <a:xfrm>
            <a:off x="785786" y="1142984"/>
            <a:ext cx="7858180" cy="1200329"/>
          </a:xfrm>
          <a:prstGeom prst="rect">
            <a:avLst/>
          </a:prstGeom>
        </p:spPr>
        <p:txBody>
          <a:bodyPr wrap="square">
            <a:spAutoFit/>
          </a:bodyPr>
          <a:lstStyle/>
          <a:p>
            <a:r>
              <a:rPr lang="ru-RU" b="1" dirty="0" smtClean="0">
                <a:latin typeface="Times New Roman" pitchFamily="18" charset="0"/>
                <a:cs typeface="Times New Roman" pitchFamily="18" charset="0"/>
              </a:rPr>
              <a:t>Тема: Социальное взаимодействие в коллективе и его условия.</a:t>
            </a:r>
          </a:p>
          <a:p>
            <a:r>
              <a:rPr lang="ru-RU" b="1" dirty="0" smtClean="0">
                <a:latin typeface="Times New Roman" pitchFamily="18" charset="0"/>
                <a:cs typeface="Times New Roman" pitchFamily="18" charset="0"/>
              </a:rPr>
              <a:t>2. Определение структуры коллектива и межличностных отношений</a:t>
            </a:r>
          </a:p>
          <a:p>
            <a:r>
              <a:rPr lang="ru-RU" b="1" dirty="0" smtClean="0">
                <a:latin typeface="Times New Roman" pitchFamily="18" charset="0"/>
                <a:cs typeface="Times New Roman" pitchFamily="18" charset="0"/>
              </a:rPr>
              <a:t>                          Распределение ролей в группе  </a:t>
            </a: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endParaRPr lang="ru-RU" b="1" dirty="0" smtClean="0">
              <a:latin typeface="Times New Roman" pitchFamily="18" charset="0"/>
              <a:cs typeface="Times New Roman" pitchFamily="18" charset="0"/>
            </a:endParaRPr>
          </a:p>
        </p:txBody>
      </p:sp>
      <p:sp>
        <p:nvSpPr>
          <p:cNvPr id="81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Verdana" pitchFamily="34" charset="0"/>
                <a:ea typeface="Times New Roman" pitchFamily="18" charset="0"/>
                <a:cs typeface="Times New Roman" pitchFamily="18" charset="0"/>
              </a:rPr>
              <a:t>Распределение ролей в группе</a:t>
            </a:r>
            <a:endParaRPr kumimoji="0" lang="ru-RU" sz="1800" b="0" i="0" u="none" strike="noStrike" cap="none" normalizeH="0" baseline="0" smtClean="0">
              <a:ln>
                <a:noFill/>
              </a:ln>
              <a:solidFill>
                <a:schemeClr val="tx1"/>
              </a:solidFill>
              <a:effectLst/>
              <a:latin typeface="Arial" pitchFamily="34" charset="0"/>
            </a:endParaRPr>
          </a:p>
        </p:txBody>
      </p:sp>
      <p:pic>
        <p:nvPicPr>
          <p:cNvPr id="10" name="Рисунок 9"/>
          <p:cNvPicPr/>
          <p:nvPr/>
        </p:nvPicPr>
        <p:blipFill>
          <a:blip r:embed="rId3"/>
          <a:srcRect l="50475" t="17747" r="7911" b="20246"/>
          <a:stretch>
            <a:fillRect/>
          </a:stretch>
        </p:blipFill>
        <p:spPr bwMode="auto">
          <a:xfrm>
            <a:off x="0" y="2214554"/>
            <a:ext cx="9144000" cy="53578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noGrp="1"/>
          </p:cNvSpPr>
          <p:nvPr>
            <p:ph type="title"/>
          </p:nvPr>
        </p:nvSpPr>
        <p:spPr>
          <a:xfrm>
            <a:off x="457200" y="0"/>
            <a:ext cx="8229600" cy="1071546"/>
          </a:xfrm>
          <a:prstGeom prst="rect">
            <a:avLst/>
          </a:prstGeom>
        </p:spPr>
        <p:txBody>
          <a:bodyPr vert="horz" lIns="91440" tIns="45720" rIns="91440" bIns="45720" rtlCol="0">
            <a:normAutofit/>
          </a:bodyPr>
          <a:lstStyle/>
          <a:p>
            <a:pPr lvl="0">
              <a:spcBef>
                <a:spcPct val="20000"/>
              </a:spcBef>
              <a:defRPr/>
            </a:pPr>
            <a:r>
              <a:rPr kumimoji="0" lang="ru-RU" sz="2000" b="0" i="1" u="none" strike="noStrike" kern="1200" cap="none" spc="0" normalizeH="0" noProof="0" dirty="0" smtClean="0">
                <a:ln>
                  <a:noFill/>
                </a:ln>
                <a:solidFill>
                  <a:schemeClr val="tx1">
                    <a:tint val="75000"/>
                  </a:schemeClr>
                </a:solidFill>
                <a:effectLst/>
                <a:uLnTx/>
                <a:uFillTx/>
                <a:latin typeface="Times New Roman" pitchFamily="18" charset="0"/>
                <a:ea typeface="+mn-ea"/>
                <a:cs typeface="Times New Roman" pitchFamily="18" charset="0"/>
              </a:rPr>
              <a:t/>
            </a:r>
            <a:br>
              <a:rPr kumimoji="0" lang="ru-RU" sz="2000" b="0" i="1" u="none" strike="noStrike" kern="1200" cap="none" spc="0" normalizeH="0" noProof="0" dirty="0" smtClean="0">
                <a:ln>
                  <a:noFill/>
                </a:ln>
                <a:solidFill>
                  <a:schemeClr val="tx1">
                    <a:tint val="75000"/>
                  </a:schemeClr>
                </a:solidFill>
                <a:effectLst/>
                <a:uLnTx/>
                <a:uFillTx/>
                <a:latin typeface="Times New Roman" pitchFamily="18" charset="0"/>
                <a:ea typeface="+mn-ea"/>
                <a:cs typeface="Times New Roman" pitchFamily="18" charset="0"/>
              </a:rPr>
            </a:br>
            <a:endParaRPr kumimoji="0" lang="ru-RU" sz="2000" b="0" i="1"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Прямоугольник 5"/>
          <p:cNvSpPr/>
          <p:nvPr/>
        </p:nvSpPr>
        <p:spPr>
          <a:xfrm>
            <a:off x="2286000" y="214291"/>
            <a:ext cx="4572000" cy="898708"/>
          </a:xfrm>
          <a:prstGeom prst="rect">
            <a:avLst/>
          </a:prstGeom>
        </p:spPr>
        <p:txBody>
          <a:bodyPr wrap="square">
            <a:spAutoFit/>
          </a:bodyPr>
          <a:lstStyle/>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Поволжский государственный колледж –</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УД Психология делового общения</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Специальность «Туризм</a:t>
            </a:r>
            <a:r>
              <a:rPr lang="ru-RU" i="1" dirty="0" smtClean="0">
                <a:solidFill>
                  <a:schemeClr val="tx1">
                    <a:tint val="75000"/>
                  </a:schemeClr>
                </a:solidFill>
              </a:rPr>
              <a:t>» </a:t>
            </a:r>
          </a:p>
        </p:txBody>
      </p:sp>
      <p:sp>
        <p:nvSpPr>
          <p:cNvPr id="8" name="Содержимое 3"/>
          <p:cNvSpPr>
            <a:spLocks noGrp="1"/>
          </p:cNvSpPr>
          <p:nvPr>
            <p:ph idx="1"/>
          </p:nvPr>
        </p:nvSpPr>
        <p:spPr>
          <a:xfrm>
            <a:off x="428596" y="2428868"/>
            <a:ext cx="8429684" cy="4214842"/>
          </a:xfrm>
        </p:spPr>
        <p:txBody>
          <a:bodyPr>
            <a:normAutofit fontScale="25000" lnSpcReduction="20000"/>
          </a:bodyPr>
          <a:lstStyle/>
          <a:p>
            <a:pPr>
              <a:buNone/>
            </a:pPr>
            <a:r>
              <a:rPr lang="ru-RU" sz="6400" dirty="0" smtClean="0">
                <a:latin typeface="Times New Roman" pitchFamily="18" charset="0"/>
                <a:cs typeface="Times New Roman" pitchFamily="18" charset="0"/>
              </a:rPr>
              <a:t> </a:t>
            </a:r>
            <a:r>
              <a:rPr lang="ru-RU" sz="6400" b="1" dirty="0" smtClean="0">
                <a:latin typeface="Times New Roman" pitchFamily="18" charset="0"/>
                <a:cs typeface="Times New Roman" pitchFamily="18" charset="0"/>
              </a:rPr>
              <a:t>Вопросы самопроверки</a:t>
            </a:r>
            <a:r>
              <a:rPr lang="ru-RU" sz="6400" dirty="0" smtClean="0">
                <a:latin typeface="Times New Roman" pitchFamily="18" charset="0"/>
                <a:cs typeface="Times New Roman" pitchFamily="18" charset="0"/>
              </a:rPr>
              <a:t>: </a:t>
            </a:r>
          </a:p>
          <a:p>
            <a:pPr marL="457200" indent="-457200" algn="just">
              <a:buFont typeface="Arial" pitchFamily="34" charset="0"/>
              <a:buAutoNum type="arabicPeriod"/>
            </a:pPr>
            <a:r>
              <a:rPr lang="ru-RU" sz="6400" dirty="0" smtClean="0">
                <a:latin typeface="Times New Roman" pitchFamily="18" charset="0"/>
                <a:cs typeface="Times New Roman" pitchFamily="18" charset="0"/>
              </a:rPr>
              <a:t>Можно ли утверждать, что неформальные группы – результат неэффективного управления? Дайте письменный ответ.</a:t>
            </a:r>
          </a:p>
          <a:p>
            <a:pPr marL="457200" indent="-457200" algn="just">
              <a:buNone/>
            </a:pPr>
            <a:endParaRPr lang="ru-RU" sz="6400" dirty="0" smtClean="0">
              <a:latin typeface="Times New Roman" pitchFamily="18" charset="0"/>
              <a:cs typeface="Times New Roman" pitchFamily="18" charset="0"/>
            </a:endParaRPr>
          </a:p>
          <a:p>
            <a:pPr>
              <a:buNone/>
            </a:pPr>
            <a:r>
              <a:rPr lang="ru-RU" sz="6400" dirty="0" smtClean="0">
                <a:latin typeface="Times New Roman" pitchFamily="18" charset="0"/>
                <a:cs typeface="Times New Roman" pitchFamily="18" charset="0"/>
              </a:rPr>
              <a:t>2.        Определите, в каких случаях речь идет о формальных, а каких – о неформальных структурах в организации. Поясните свой выбор.  </a:t>
            </a:r>
          </a:p>
          <a:p>
            <a:pPr>
              <a:buNone/>
            </a:pPr>
            <a:r>
              <a:rPr lang="ru-RU" sz="6400" dirty="0" smtClean="0">
                <a:latin typeface="Times New Roman" pitchFamily="18" charset="0"/>
                <a:cs typeface="Times New Roman" pitchFamily="18" charset="0"/>
              </a:rPr>
              <a:t>        1. Заместитель директора по финансам проверяет годовой отчет.</a:t>
            </a:r>
          </a:p>
          <a:p>
            <a:pPr>
              <a:buNone/>
            </a:pPr>
            <a:r>
              <a:rPr lang="ru-RU" sz="6400" dirty="0" smtClean="0">
                <a:latin typeface="Times New Roman" pitchFamily="18" charset="0"/>
                <a:cs typeface="Times New Roman" pitchFamily="18" charset="0"/>
              </a:rPr>
              <a:t>      _____________________________________________________________________________</a:t>
            </a:r>
          </a:p>
          <a:p>
            <a:pPr>
              <a:buNone/>
            </a:pPr>
            <a:r>
              <a:rPr lang="ru-RU" sz="6400" dirty="0" smtClean="0">
                <a:latin typeface="Times New Roman" pitchFamily="18" charset="0"/>
                <a:cs typeface="Times New Roman" pitchFamily="18" charset="0"/>
              </a:rPr>
              <a:t>         2. Бухгалтерия направляет требования о профилактике оборудования в вычислительный центр.</a:t>
            </a:r>
          </a:p>
          <a:p>
            <a:pPr>
              <a:buNone/>
            </a:pPr>
            <a:r>
              <a:rPr lang="ru-RU" sz="6400" dirty="0" smtClean="0">
                <a:latin typeface="Times New Roman" pitchFamily="18" charset="0"/>
                <a:cs typeface="Times New Roman" pitchFamily="18" charset="0"/>
              </a:rPr>
              <a:t>        _____________________________________________________________________________</a:t>
            </a:r>
          </a:p>
          <a:p>
            <a:pPr>
              <a:buNone/>
            </a:pPr>
            <a:r>
              <a:rPr lang="ru-RU" sz="6400" dirty="0" smtClean="0">
                <a:latin typeface="Times New Roman" pitchFamily="18" charset="0"/>
                <a:cs typeface="Times New Roman" pitchFamily="18" charset="0"/>
              </a:rPr>
              <a:t>         3. Начальник участка спрашивает секретаря, в каком настроении директор.</a:t>
            </a:r>
          </a:p>
          <a:p>
            <a:pPr>
              <a:buNone/>
            </a:pPr>
            <a:r>
              <a:rPr lang="ru-RU" sz="6400" dirty="0" smtClean="0">
                <a:latin typeface="Times New Roman" pitchFamily="18" charset="0"/>
                <a:cs typeface="Times New Roman" pitchFamily="18" charset="0"/>
              </a:rPr>
              <a:t>      ______________________________________________________________________________ </a:t>
            </a:r>
          </a:p>
          <a:p>
            <a:pPr>
              <a:buNone/>
            </a:pPr>
            <a:r>
              <a:rPr lang="ru-RU" sz="6400" dirty="0" smtClean="0">
                <a:latin typeface="Times New Roman" pitchFamily="18" charset="0"/>
                <a:cs typeface="Times New Roman" pitchFamily="18" charset="0"/>
              </a:rPr>
              <a:t>         4. Столы заместителя по производству и начальника планового отдела находятся рядом, в одной комнате.</a:t>
            </a:r>
          </a:p>
          <a:p>
            <a:pPr>
              <a:buNone/>
            </a:pPr>
            <a:r>
              <a:rPr lang="ru-RU" sz="6400" dirty="0" smtClean="0">
                <a:latin typeface="Times New Roman" pitchFamily="18" charset="0"/>
                <a:cs typeface="Times New Roman" pitchFamily="18" charset="0"/>
              </a:rPr>
              <a:t>     ______________________________________________________________________________</a:t>
            </a:r>
          </a:p>
          <a:p>
            <a:pPr>
              <a:buNone/>
            </a:pPr>
            <a:r>
              <a:rPr lang="ru-RU" sz="6400" dirty="0" smtClean="0">
                <a:latin typeface="Times New Roman" pitchFamily="18" charset="0"/>
                <a:cs typeface="Times New Roman" pitchFamily="18" charset="0"/>
              </a:rPr>
              <a:t>            5. Начальник транспортного цеха и директор увлекаются зимней рыбалкой.</a:t>
            </a:r>
          </a:p>
          <a:p>
            <a:pPr marL="457200" indent="-457200" algn="just">
              <a:buNone/>
            </a:pPr>
            <a:r>
              <a:rPr lang="ru-RU" sz="6400" dirty="0" smtClean="0">
                <a:latin typeface="Times New Roman" pitchFamily="18" charset="0"/>
                <a:cs typeface="Times New Roman" pitchFamily="18" charset="0"/>
              </a:rPr>
              <a:t>      ______________________________________________________________________________</a:t>
            </a:r>
          </a:p>
          <a:p>
            <a:endParaRPr lang="ru-RU" sz="2400" dirty="0"/>
          </a:p>
        </p:txBody>
      </p:sp>
      <p:sp>
        <p:nvSpPr>
          <p:cNvPr id="9" name="Прямоугольник 8"/>
          <p:cNvSpPr/>
          <p:nvPr/>
        </p:nvSpPr>
        <p:spPr>
          <a:xfrm>
            <a:off x="571472" y="1142985"/>
            <a:ext cx="8429684" cy="1292662"/>
          </a:xfrm>
          <a:prstGeom prst="rect">
            <a:avLst/>
          </a:prstGeom>
        </p:spPr>
        <p:txBody>
          <a:bodyPr wrap="square">
            <a:spAutoFit/>
          </a:bodyPr>
          <a:lstStyle/>
          <a:p>
            <a:r>
              <a:rPr lang="ru-RU" sz="2000" b="1" dirty="0" smtClean="0">
                <a:latin typeface="Times New Roman" pitchFamily="18" charset="0"/>
                <a:cs typeface="Times New Roman" pitchFamily="18" charset="0"/>
              </a:rPr>
              <a:t>Тема: Социальное взаимодействие в коллективе и его условия.</a:t>
            </a:r>
          </a:p>
          <a:p>
            <a:r>
              <a:rPr lang="ru-RU" sz="2000" b="1" dirty="0" smtClean="0">
                <a:latin typeface="Times New Roman" pitchFamily="18" charset="0"/>
                <a:cs typeface="Times New Roman" pitchFamily="18" charset="0"/>
              </a:rPr>
              <a:t>2. Определение структуры коллектива и межличностных отношений </a:t>
            </a: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endParaRPr lang="ru-RU" sz="2000" b="1" dirty="0" smtClean="0">
              <a:latin typeface="Times New Roman" pitchFamily="18" charset="0"/>
              <a:cs typeface="Times New Roman" pitchFamily="18" charset="0"/>
            </a:endParaRP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noGrp="1"/>
          </p:cNvSpPr>
          <p:nvPr>
            <p:ph type="title"/>
          </p:nvPr>
        </p:nvSpPr>
        <p:spPr>
          <a:xfrm>
            <a:off x="457200" y="0"/>
            <a:ext cx="8229600" cy="1071546"/>
          </a:xfrm>
          <a:prstGeom prst="rect">
            <a:avLst/>
          </a:prstGeom>
        </p:spPr>
        <p:txBody>
          <a:bodyPr vert="horz" lIns="91440" tIns="45720" rIns="91440" bIns="45720" rtlCol="0">
            <a:normAutofit/>
          </a:bodyPr>
          <a:lstStyle/>
          <a:p>
            <a:pPr lvl="0">
              <a:spcBef>
                <a:spcPct val="20000"/>
              </a:spcBef>
              <a:defRPr/>
            </a:pPr>
            <a:r>
              <a:rPr kumimoji="0" lang="ru-RU" sz="2000" b="0" i="1" u="none" strike="noStrike" kern="1200" cap="none" spc="0" normalizeH="0" noProof="0" dirty="0" smtClean="0">
                <a:ln>
                  <a:noFill/>
                </a:ln>
                <a:solidFill>
                  <a:schemeClr val="tx1">
                    <a:tint val="75000"/>
                  </a:schemeClr>
                </a:solidFill>
                <a:effectLst/>
                <a:uLnTx/>
                <a:uFillTx/>
                <a:latin typeface="Times New Roman" pitchFamily="18" charset="0"/>
                <a:ea typeface="+mn-ea"/>
                <a:cs typeface="Times New Roman" pitchFamily="18" charset="0"/>
              </a:rPr>
              <a:t/>
            </a:r>
            <a:br>
              <a:rPr kumimoji="0" lang="ru-RU" sz="2000" b="0" i="1" u="none" strike="noStrike" kern="1200" cap="none" spc="0" normalizeH="0" noProof="0" dirty="0" smtClean="0">
                <a:ln>
                  <a:noFill/>
                </a:ln>
                <a:solidFill>
                  <a:schemeClr val="tx1">
                    <a:tint val="75000"/>
                  </a:schemeClr>
                </a:solidFill>
                <a:effectLst/>
                <a:uLnTx/>
                <a:uFillTx/>
                <a:latin typeface="Times New Roman" pitchFamily="18" charset="0"/>
                <a:ea typeface="+mn-ea"/>
                <a:cs typeface="Times New Roman" pitchFamily="18" charset="0"/>
              </a:rPr>
            </a:br>
            <a:endParaRPr kumimoji="0" lang="ru-RU" sz="2000" b="0" i="1"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Прямоугольник 5"/>
          <p:cNvSpPr/>
          <p:nvPr/>
        </p:nvSpPr>
        <p:spPr>
          <a:xfrm>
            <a:off x="2286000" y="214291"/>
            <a:ext cx="4572000" cy="898708"/>
          </a:xfrm>
          <a:prstGeom prst="rect">
            <a:avLst/>
          </a:prstGeom>
        </p:spPr>
        <p:txBody>
          <a:bodyPr wrap="square">
            <a:spAutoFit/>
          </a:bodyPr>
          <a:lstStyle/>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Поволжский государственный колледж –</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УД Психология делового общения</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Специальность «Туризм</a:t>
            </a:r>
            <a:r>
              <a:rPr lang="ru-RU" i="1" dirty="0" smtClean="0">
                <a:solidFill>
                  <a:schemeClr val="tx1">
                    <a:tint val="75000"/>
                  </a:schemeClr>
                </a:solidFill>
              </a:rPr>
              <a:t>» </a:t>
            </a:r>
          </a:p>
        </p:txBody>
      </p:sp>
      <p:sp>
        <p:nvSpPr>
          <p:cNvPr id="8" name="Содержимое 3"/>
          <p:cNvSpPr>
            <a:spLocks noGrp="1"/>
          </p:cNvSpPr>
          <p:nvPr>
            <p:ph idx="1"/>
          </p:nvPr>
        </p:nvSpPr>
        <p:spPr>
          <a:xfrm>
            <a:off x="428596" y="2357430"/>
            <a:ext cx="8258204" cy="3857652"/>
          </a:xfrm>
        </p:spPr>
        <p:txBody>
          <a:bodyPr>
            <a:normAutofit fontScale="77500" lnSpcReduction="20000"/>
          </a:bodyPr>
          <a:lstStyle/>
          <a:p>
            <a:pPr marL="457200" indent="-457200" algn="just">
              <a:buNone/>
            </a:pPr>
            <a:r>
              <a:rPr lang="ru-RU" sz="2000" dirty="0" smtClean="0">
                <a:latin typeface="Times New Roman" pitchFamily="18" charset="0"/>
                <a:cs typeface="Times New Roman" pitchFamily="18" charset="0"/>
              </a:rPr>
              <a:t> </a:t>
            </a:r>
          </a:p>
          <a:p>
            <a:pPr>
              <a:buNone/>
            </a:pPr>
            <a:r>
              <a:rPr lang="ru-RU" sz="2400" b="1" dirty="0" smtClean="0">
                <a:latin typeface="Times New Roman" pitchFamily="18" charset="0"/>
                <a:cs typeface="Times New Roman" pitchFamily="18" charset="0"/>
              </a:rPr>
              <a:t>                      Литература для подготовки :</a:t>
            </a:r>
          </a:p>
          <a:p>
            <a:pPr>
              <a:buNone/>
            </a:pPr>
            <a:r>
              <a:rPr lang="ru-RU" sz="2400" b="1" dirty="0" smtClean="0">
                <a:latin typeface="Times New Roman" pitchFamily="18" charset="0"/>
                <a:cs typeface="Times New Roman" pitchFamily="18" charset="0"/>
              </a:rPr>
              <a:t>Основная литература </a:t>
            </a:r>
          </a:p>
          <a:p>
            <a:pPr>
              <a:buNone/>
            </a:pPr>
            <a:r>
              <a:rPr lang="ru-RU" sz="2300" dirty="0" smtClean="0"/>
              <a:t>1.  </a:t>
            </a:r>
            <a:r>
              <a:rPr lang="ru-RU" sz="2300" dirty="0" smtClean="0">
                <a:latin typeface="Times New Roman" pitchFamily="18" charset="0"/>
                <a:cs typeface="Times New Roman" pitchFamily="18" charset="0"/>
              </a:rPr>
              <a:t>Волкова А.И., Психология общения - учебник для </a:t>
            </a:r>
            <a:r>
              <a:rPr lang="ru-RU" sz="2300" dirty="0" err="1" smtClean="0">
                <a:latin typeface="Times New Roman" pitchFamily="18" charset="0"/>
                <a:cs typeface="Times New Roman" pitchFamily="18" charset="0"/>
              </a:rPr>
              <a:t>ССУЗов</a:t>
            </a:r>
            <a:r>
              <a:rPr lang="ru-RU" sz="2300" dirty="0" smtClean="0">
                <a:latin typeface="Times New Roman" pitchFamily="18" charset="0"/>
                <a:cs typeface="Times New Roman" pitchFamily="18" charset="0"/>
              </a:rPr>
              <a:t>. Ростов </a:t>
            </a:r>
            <a:r>
              <a:rPr lang="ru-RU" sz="2300" dirty="0" err="1" smtClean="0">
                <a:latin typeface="Times New Roman" pitchFamily="18" charset="0"/>
                <a:cs typeface="Times New Roman" pitchFamily="18" charset="0"/>
              </a:rPr>
              <a:t>н</a:t>
            </a:r>
            <a:r>
              <a:rPr lang="ru-RU" sz="2300" dirty="0" smtClean="0">
                <a:latin typeface="Times New Roman" pitchFamily="18" charset="0"/>
                <a:cs typeface="Times New Roman" pitchFamily="18" charset="0"/>
              </a:rPr>
              <a:t>/Д.: Феникс. 2017.- 2010 с. </a:t>
            </a:r>
          </a:p>
          <a:p>
            <a:pPr>
              <a:buNone/>
            </a:pPr>
            <a:r>
              <a:rPr lang="ru-RU" sz="2300" dirty="0" smtClean="0">
                <a:latin typeface="Times New Roman" pitchFamily="18" charset="0"/>
                <a:cs typeface="Times New Roman" pitchFamily="18" charset="0"/>
              </a:rPr>
              <a:t>2.  Психология и этика делового общения: Учебник для вузов/ под ред. </a:t>
            </a:r>
            <a:r>
              <a:rPr lang="ru-RU" sz="2300" dirty="0" err="1" smtClean="0">
                <a:latin typeface="Times New Roman" pitchFamily="18" charset="0"/>
                <a:cs typeface="Times New Roman" pitchFamily="18" charset="0"/>
              </a:rPr>
              <a:t>В.Н.Лавриненко</a:t>
            </a:r>
            <a:r>
              <a:rPr lang="ru-RU" sz="2300" dirty="0" smtClean="0">
                <a:latin typeface="Times New Roman" pitchFamily="18" charset="0"/>
                <a:cs typeface="Times New Roman" pitchFamily="18" charset="0"/>
              </a:rPr>
              <a:t> - М.: « Академия», 2017 - 236 с. 5.Столяренко Л.Д. Психология делового общения и управления: Учебник для </a:t>
            </a:r>
            <a:r>
              <a:rPr lang="ru-RU" sz="2300" dirty="0" err="1" smtClean="0">
                <a:latin typeface="Times New Roman" pitchFamily="18" charset="0"/>
                <a:cs typeface="Times New Roman" pitchFamily="18" charset="0"/>
              </a:rPr>
              <a:t>ССУЗов</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Изд-е</a:t>
            </a:r>
            <a:r>
              <a:rPr lang="ru-RU" sz="2300" dirty="0" smtClean="0">
                <a:latin typeface="Times New Roman" pitchFamily="18" charset="0"/>
                <a:cs typeface="Times New Roman" pitchFamily="18" charset="0"/>
              </a:rPr>
              <a:t> 5-е. - Ростов </a:t>
            </a:r>
            <a:r>
              <a:rPr lang="ru-RU" sz="2300" dirty="0" err="1" smtClean="0">
                <a:latin typeface="Times New Roman" pitchFamily="18" charset="0"/>
                <a:cs typeface="Times New Roman" pitchFamily="18" charset="0"/>
              </a:rPr>
              <a:t>н</a:t>
            </a:r>
            <a:r>
              <a:rPr lang="ru-RU" sz="2300" dirty="0" smtClean="0">
                <a:latin typeface="Times New Roman" pitchFamily="18" charset="0"/>
                <a:cs typeface="Times New Roman" pitchFamily="18" charset="0"/>
              </a:rPr>
              <a:t>/Д.: Феникс. 2018. - 416 с.</a:t>
            </a:r>
          </a:p>
          <a:p>
            <a:pPr>
              <a:buNone/>
            </a:pPr>
            <a:endParaRPr lang="ru-RU" sz="2400" b="1" dirty="0" smtClean="0">
              <a:latin typeface="Times New Roman" pitchFamily="18" charset="0"/>
              <a:cs typeface="Times New Roman" pitchFamily="18" charset="0"/>
            </a:endParaRPr>
          </a:p>
          <a:p>
            <a:pPr marL="457200" indent="-457200">
              <a:buNone/>
            </a:pPr>
            <a:r>
              <a:rPr lang="ru-RU" sz="2400" b="1" dirty="0" smtClean="0">
                <a:latin typeface="Times New Roman" pitchFamily="18" charset="0"/>
                <a:cs typeface="Times New Roman" pitchFamily="18" charset="0"/>
              </a:rPr>
              <a:t>Дополнительная литература </a:t>
            </a:r>
          </a:p>
          <a:p>
            <a:pPr marL="457200" indent="-457200">
              <a:buNone/>
            </a:pPr>
            <a:endParaRPr lang="ru-RU" sz="20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ru-RU" sz="2100" dirty="0" smtClean="0">
                <a:latin typeface="Times New Roman" pitchFamily="18" charset="0"/>
                <a:cs typeface="Times New Roman" pitchFamily="18" charset="0"/>
              </a:rPr>
              <a:t>1.Андреева Г.М., Социальная психология: Учебник для высших учебных заведений/ Г.М. Андреева. - 5-е изд., </a:t>
            </a:r>
            <a:r>
              <a:rPr lang="ru-RU" sz="2100" dirty="0" err="1" smtClean="0">
                <a:latin typeface="Times New Roman" pitchFamily="18" charset="0"/>
                <a:cs typeface="Times New Roman" pitchFamily="18" charset="0"/>
              </a:rPr>
              <a:t>испр</a:t>
            </a:r>
            <a:r>
              <a:rPr lang="ru-RU" sz="2100" dirty="0" smtClean="0">
                <a:latin typeface="Times New Roman" pitchFamily="18" charset="0"/>
                <a:cs typeface="Times New Roman" pitchFamily="18" charset="0"/>
              </a:rPr>
              <a:t>. и доп. - М.: Аспект Пресс, 2008. - 363с. </a:t>
            </a:r>
          </a:p>
          <a:p>
            <a:endParaRPr lang="ru-RU" sz="2400" dirty="0"/>
          </a:p>
        </p:txBody>
      </p:sp>
      <p:sp>
        <p:nvSpPr>
          <p:cNvPr id="10" name="Прямоугольник 9"/>
          <p:cNvSpPr/>
          <p:nvPr/>
        </p:nvSpPr>
        <p:spPr>
          <a:xfrm>
            <a:off x="857224" y="1285860"/>
            <a:ext cx="7858180" cy="646331"/>
          </a:xfrm>
          <a:prstGeom prst="rect">
            <a:avLst/>
          </a:prstGeom>
        </p:spPr>
        <p:txBody>
          <a:bodyPr wrap="square">
            <a:spAutoFit/>
          </a:bodyPr>
          <a:lstStyle/>
          <a:p>
            <a:r>
              <a:rPr lang="ru-RU" b="1" dirty="0" smtClean="0">
                <a:latin typeface="Times New Roman" pitchFamily="18" charset="0"/>
                <a:cs typeface="Times New Roman" pitchFamily="18" charset="0"/>
              </a:rPr>
              <a:t>Тема: Социальное взаимодействие в коллективе и его условия.</a:t>
            </a:r>
          </a:p>
          <a:p>
            <a:r>
              <a:rPr lang="ru-RU" b="1" dirty="0" smtClean="0">
                <a:latin typeface="Times New Roman" pitchFamily="18" charset="0"/>
                <a:cs typeface="Times New Roman" pitchFamily="18" charset="0"/>
              </a:rPr>
              <a:t>2. Определение структуры коллектива и межличностных отношений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57298"/>
            <a:ext cx="8686800" cy="1285884"/>
          </a:xfrm>
        </p:spPr>
        <p:txBody>
          <a:bodyPr>
            <a:normAutofit fontScale="90000"/>
          </a:bodyPr>
          <a:lstStyle/>
          <a:p>
            <a:r>
              <a:rPr lang="ru-RU" sz="1800" i="1" dirty="0" smtClean="0">
                <a:latin typeface="Times New Roman" pitchFamily="18" charset="0"/>
                <a:cs typeface="Times New Roman" pitchFamily="18" charset="0"/>
              </a:rPr>
              <a:t/>
            </a:r>
            <a:br>
              <a:rPr lang="ru-RU" sz="1800" i="1" dirty="0" smtClean="0">
                <a:latin typeface="Times New Roman" pitchFamily="18" charset="0"/>
                <a:cs typeface="Times New Roman" pitchFamily="18" charset="0"/>
              </a:rPr>
            </a:br>
            <a:r>
              <a:rPr lang="ru-RU" sz="1800" i="1" dirty="0" smtClean="0">
                <a:latin typeface="Times New Roman" pitchFamily="18" charset="0"/>
                <a:cs typeface="Times New Roman" pitchFamily="18" charset="0"/>
              </a:rPr>
              <a:t/>
            </a:r>
            <a:br>
              <a:rPr lang="ru-RU" sz="1800" i="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Тема: Социальное взаимодействие в коллективе и его условия.</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2. Определение структуры коллектива и межличностных отношений – занятие 2  </a:t>
            </a: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endParaRPr lang="ru-RU" sz="1800" dirty="0"/>
          </a:p>
        </p:txBody>
      </p:sp>
      <p:sp>
        <p:nvSpPr>
          <p:cNvPr id="4" name="Содержимое 3"/>
          <p:cNvSpPr>
            <a:spLocks noGrp="1"/>
          </p:cNvSpPr>
          <p:nvPr>
            <p:ph idx="1"/>
          </p:nvPr>
        </p:nvSpPr>
        <p:spPr>
          <a:xfrm>
            <a:off x="428596" y="2643182"/>
            <a:ext cx="8258204" cy="3482981"/>
          </a:xfrm>
        </p:spPr>
        <p:txBody>
          <a:bodyPr>
            <a:normAutofit/>
          </a:bodyPr>
          <a:lstStyle/>
          <a:p>
            <a:pPr>
              <a:buNone/>
            </a:pPr>
            <a:r>
              <a:rPr lang="ru-RU" sz="2400" dirty="0" smtClean="0">
                <a:latin typeface="Times New Roman" pitchFamily="18" charset="0"/>
                <a:cs typeface="Times New Roman" pitchFamily="18" charset="0"/>
              </a:rPr>
              <a:t>   </a:t>
            </a:r>
          </a:p>
          <a:p>
            <a:pPr>
              <a:buNone/>
            </a:pPr>
            <a:r>
              <a:rPr lang="ru-RU" sz="2400" dirty="0" smtClean="0">
                <a:latin typeface="Times New Roman" pitchFamily="18" charset="0"/>
                <a:cs typeface="Times New Roman" pitchFamily="18" charset="0"/>
              </a:rPr>
              <a:t> План работы по теме:</a:t>
            </a:r>
          </a:p>
          <a:p>
            <a:pPr marL="457200" indent="-457200">
              <a:buAutoNum type="arabicPeriod"/>
            </a:pPr>
            <a:r>
              <a:rPr lang="ru-RU" sz="2000" dirty="0" smtClean="0">
                <a:latin typeface="Times New Roman" pitchFamily="18" charset="0"/>
                <a:cs typeface="Times New Roman" pitchFamily="18" charset="0"/>
              </a:rPr>
              <a:t>Формирование коллектива. Виды коллективов. Ролевая </a:t>
            </a:r>
            <a:r>
              <a:rPr lang="ru-RU" sz="2000" smtClean="0">
                <a:latin typeface="Times New Roman" pitchFamily="18" charset="0"/>
                <a:cs typeface="Times New Roman" pitchFamily="18" charset="0"/>
              </a:rPr>
              <a:t>структура коллективов.</a:t>
            </a:r>
            <a:endParaRPr lang="ru-RU" sz="2000" dirty="0" smtClean="0">
              <a:latin typeface="Times New Roman" pitchFamily="18" charset="0"/>
              <a:cs typeface="Times New Roman" pitchFamily="18" charset="0"/>
            </a:endParaRPr>
          </a:p>
          <a:p>
            <a:pPr marL="457200" indent="-457200">
              <a:buAutoNum type="arabicPeriod"/>
            </a:pPr>
            <a:r>
              <a:rPr lang="ru-RU" sz="2000" dirty="0" smtClean="0">
                <a:latin typeface="Times New Roman" pitchFamily="18" charset="0"/>
                <a:cs typeface="Times New Roman" pitchFamily="18" charset="0"/>
              </a:rPr>
              <a:t>Характеристика межличностных отношений.</a:t>
            </a:r>
          </a:p>
          <a:p>
            <a:endParaRPr lang="ru-RU" sz="2400" dirty="0"/>
          </a:p>
        </p:txBody>
      </p:sp>
      <p:sp>
        <p:nvSpPr>
          <p:cNvPr id="5" name="Прямоугольник 4"/>
          <p:cNvSpPr/>
          <p:nvPr/>
        </p:nvSpPr>
        <p:spPr>
          <a:xfrm>
            <a:off x="1000100" y="0"/>
            <a:ext cx="6929486" cy="1083374"/>
          </a:xfrm>
          <a:prstGeom prst="rect">
            <a:avLst/>
          </a:prstGeom>
        </p:spPr>
        <p:txBody>
          <a:bodyPr wrap="square">
            <a:spAutoFit/>
          </a:bodyPr>
          <a:lstStyle/>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Поволжский государственный колледж –</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УД Психология делового общения</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Специальность «Туризм» </a:t>
            </a:r>
          </a:p>
          <a:p>
            <a:pPr lvl="0" algn="ctr">
              <a:spcBef>
                <a:spcPct val="20000"/>
              </a:spcBef>
              <a:defRPr/>
            </a:pPr>
            <a:endParaRPr lang="ru-RU" sz="1400" i="1" dirty="0" smtClean="0">
              <a:solidFill>
                <a:schemeClr val="tx1">
                  <a:tint val="75000"/>
                </a:schemeClr>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357298"/>
            <a:ext cx="8686800" cy="1285884"/>
          </a:xfrm>
        </p:spPr>
        <p:txBody>
          <a:bodyPr>
            <a:normAutofit fontScale="90000"/>
          </a:bodyPr>
          <a:lstStyle/>
          <a:p>
            <a:r>
              <a:rPr lang="ru-RU" sz="1800" i="1" dirty="0" smtClean="0">
                <a:latin typeface="Times New Roman" pitchFamily="18" charset="0"/>
                <a:cs typeface="Times New Roman" pitchFamily="18" charset="0"/>
              </a:rPr>
              <a:t/>
            </a:r>
            <a:br>
              <a:rPr lang="ru-RU" sz="1800" i="1" dirty="0" smtClean="0">
                <a:latin typeface="Times New Roman" pitchFamily="18" charset="0"/>
                <a:cs typeface="Times New Roman" pitchFamily="18" charset="0"/>
              </a:rPr>
            </a:br>
            <a:r>
              <a:rPr lang="ru-RU" sz="1800" i="1" dirty="0" smtClean="0">
                <a:latin typeface="Times New Roman" pitchFamily="18" charset="0"/>
                <a:cs typeface="Times New Roman" pitchFamily="18" charset="0"/>
              </a:rPr>
              <a:t/>
            </a:r>
            <a:br>
              <a:rPr lang="ru-RU" sz="1800" i="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Тема: Социальное взаимодействие в коллективе и его условия.</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2. Определение структуры коллектива и межличностных отношений – занятие 2  </a:t>
            </a: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endParaRPr lang="ru-RU" sz="1800" dirty="0"/>
          </a:p>
        </p:txBody>
      </p:sp>
      <p:sp>
        <p:nvSpPr>
          <p:cNvPr id="4" name="Содержимое 3"/>
          <p:cNvSpPr>
            <a:spLocks noGrp="1"/>
          </p:cNvSpPr>
          <p:nvPr>
            <p:ph idx="1"/>
          </p:nvPr>
        </p:nvSpPr>
        <p:spPr>
          <a:xfrm>
            <a:off x="428596" y="2643182"/>
            <a:ext cx="8258204" cy="3482981"/>
          </a:xfrm>
        </p:spPr>
        <p:txBody>
          <a:bodyPr>
            <a:normAutofit lnSpcReduction="10000"/>
          </a:bodyPr>
          <a:lstStyle/>
          <a:p>
            <a:pPr>
              <a:buNone/>
            </a:pP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Формирование коллектива</a:t>
            </a:r>
          </a:p>
          <a:p>
            <a:pPr>
              <a:buNone/>
            </a:pPr>
            <a:r>
              <a:rPr lang="ru-RU" sz="2000" b="1" dirty="0" smtClean="0">
                <a:latin typeface="Times New Roman" pitchFamily="18" charset="0"/>
                <a:cs typeface="Times New Roman" pitchFamily="18" charset="0"/>
              </a:rPr>
              <a:t> </a:t>
            </a:r>
          </a:p>
          <a:p>
            <a:pPr lvl="0">
              <a:buAutoNum type="arabicPeriod"/>
            </a:pPr>
            <a:r>
              <a:rPr lang="ru-RU" sz="2000" dirty="0" smtClean="0">
                <a:latin typeface="Times New Roman" pitchFamily="18" charset="0"/>
                <a:cs typeface="Times New Roman" pitchFamily="18" charset="0"/>
              </a:rPr>
              <a:t>Притирка – демонстрация каждым  своего «Я»</a:t>
            </a:r>
          </a:p>
          <a:p>
            <a:pPr lvl="0">
              <a:buAutoNum type="arabicPeriod"/>
            </a:pPr>
            <a:r>
              <a:rPr lang="ru-RU" sz="2000" dirty="0" smtClean="0">
                <a:latin typeface="Times New Roman" pitchFamily="18" charset="0"/>
                <a:cs typeface="Times New Roman" pitchFamily="18" charset="0"/>
              </a:rPr>
              <a:t> Возникновение </a:t>
            </a:r>
            <a:r>
              <a:rPr lang="ru-RU" sz="2000" dirty="0" err="1" smtClean="0">
                <a:latin typeface="Times New Roman" pitchFamily="18" charset="0"/>
                <a:cs typeface="Times New Roman" pitchFamily="18" charset="0"/>
              </a:rPr>
              <a:t>микрогрупп</a:t>
            </a:r>
            <a:r>
              <a:rPr lang="ru-RU" sz="2000" dirty="0" smtClean="0">
                <a:latin typeface="Times New Roman" pitchFamily="18" charset="0"/>
                <a:cs typeface="Times New Roman" pitchFamily="18" charset="0"/>
              </a:rPr>
              <a:t> :«актив» - , «пассив» -, «негатив» - группы;</a:t>
            </a:r>
          </a:p>
          <a:p>
            <a:pPr lvl="0">
              <a:buAutoNum type="arabicPeriod"/>
            </a:pPr>
            <a:r>
              <a:rPr lang="ru-RU" sz="2000" dirty="0" smtClean="0">
                <a:latin typeface="Times New Roman" pitchFamily="18" charset="0"/>
                <a:cs typeface="Times New Roman" pitchFamily="18" charset="0"/>
              </a:rPr>
              <a:t>Формирование общественного самоопределения: члены группы предъявляют установившиеся требования, как к себе, так и к другим членам группы;  возрастание роли руководителя во внешней среде;</a:t>
            </a:r>
          </a:p>
          <a:p>
            <a:pPr lvl="0">
              <a:buAutoNum type="arabicPeriod"/>
            </a:pPr>
            <a:r>
              <a:rPr lang="ru-RU" sz="2000" dirty="0" smtClean="0">
                <a:latin typeface="Times New Roman" pitchFamily="18" charset="0"/>
                <a:cs typeface="Times New Roman" pitchFamily="18" charset="0"/>
              </a:rPr>
              <a:t>Рост </a:t>
            </a:r>
            <a:r>
              <a:rPr lang="ru-RU" sz="2000" smtClean="0">
                <a:latin typeface="Times New Roman" pitchFamily="18" charset="0"/>
                <a:cs typeface="Times New Roman" pitchFamily="18" charset="0"/>
              </a:rPr>
              <a:t>потенциала группы - Выход </a:t>
            </a:r>
            <a:r>
              <a:rPr lang="ru-RU" sz="2000" dirty="0" smtClean="0">
                <a:latin typeface="Times New Roman" pitchFamily="18" charset="0"/>
                <a:cs typeface="Times New Roman" pitchFamily="18" charset="0"/>
              </a:rPr>
              <a:t>коллектива на новые уровни развития  </a:t>
            </a:r>
          </a:p>
          <a:p>
            <a:pPr lvl="0">
              <a:buNone/>
            </a:pPr>
            <a:endParaRPr lang="ru-RU" sz="1500" dirty="0" smtClean="0"/>
          </a:p>
          <a:p>
            <a:pPr>
              <a:buNone/>
            </a:pPr>
            <a:endParaRPr lang="ru-RU" sz="2400" b="1" dirty="0"/>
          </a:p>
        </p:txBody>
      </p:sp>
      <p:sp>
        <p:nvSpPr>
          <p:cNvPr id="5" name="Прямоугольник 4"/>
          <p:cNvSpPr/>
          <p:nvPr/>
        </p:nvSpPr>
        <p:spPr>
          <a:xfrm>
            <a:off x="1000100" y="0"/>
            <a:ext cx="6929486" cy="1083374"/>
          </a:xfrm>
          <a:prstGeom prst="rect">
            <a:avLst/>
          </a:prstGeom>
        </p:spPr>
        <p:txBody>
          <a:bodyPr wrap="square">
            <a:spAutoFit/>
          </a:bodyPr>
          <a:lstStyle/>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Поволжский государственный колледж –</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УД Психология делового общения</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Специальность «Туризм» </a:t>
            </a:r>
          </a:p>
          <a:p>
            <a:pPr lvl="0" algn="ctr">
              <a:spcBef>
                <a:spcPct val="20000"/>
              </a:spcBef>
              <a:defRPr/>
            </a:pPr>
            <a:endParaRPr lang="ru-RU" sz="1400" i="1" dirty="0" smtClean="0">
              <a:solidFill>
                <a:schemeClr val="tx1">
                  <a:tint val="75000"/>
                </a:schemeClr>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noGrp="1"/>
          </p:cNvSpPr>
          <p:nvPr>
            <p:ph type="title"/>
          </p:nvPr>
        </p:nvSpPr>
        <p:spPr>
          <a:xfrm>
            <a:off x="457200" y="0"/>
            <a:ext cx="8229600" cy="1071546"/>
          </a:xfrm>
          <a:prstGeom prst="rect">
            <a:avLst/>
          </a:prstGeom>
        </p:spPr>
        <p:txBody>
          <a:bodyPr vert="horz" lIns="91440" tIns="45720" rIns="91440" bIns="45720" rtlCol="0">
            <a:normAutofit/>
          </a:bodyPr>
          <a:lstStyle/>
          <a:p>
            <a:pPr lvl="0">
              <a:spcBef>
                <a:spcPct val="20000"/>
              </a:spcBef>
              <a:defRPr/>
            </a:pPr>
            <a:r>
              <a:rPr kumimoji="0" lang="ru-RU" sz="2000" b="0" i="1" u="none" strike="noStrike" kern="1200" cap="none" spc="0" normalizeH="0" noProof="0" dirty="0" smtClean="0">
                <a:ln>
                  <a:noFill/>
                </a:ln>
                <a:solidFill>
                  <a:schemeClr val="tx1">
                    <a:tint val="75000"/>
                  </a:schemeClr>
                </a:solidFill>
                <a:effectLst/>
                <a:uLnTx/>
                <a:uFillTx/>
                <a:latin typeface="Times New Roman" pitchFamily="18" charset="0"/>
                <a:ea typeface="+mn-ea"/>
                <a:cs typeface="Times New Roman" pitchFamily="18" charset="0"/>
              </a:rPr>
              <a:t/>
            </a:r>
            <a:br>
              <a:rPr kumimoji="0" lang="ru-RU" sz="2000" b="0" i="1" u="none" strike="noStrike" kern="1200" cap="none" spc="0" normalizeH="0" noProof="0" dirty="0" smtClean="0">
                <a:ln>
                  <a:noFill/>
                </a:ln>
                <a:solidFill>
                  <a:schemeClr val="tx1">
                    <a:tint val="75000"/>
                  </a:schemeClr>
                </a:solidFill>
                <a:effectLst/>
                <a:uLnTx/>
                <a:uFillTx/>
                <a:latin typeface="Times New Roman" pitchFamily="18" charset="0"/>
                <a:ea typeface="+mn-ea"/>
                <a:cs typeface="Times New Roman" pitchFamily="18" charset="0"/>
              </a:rPr>
            </a:br>
            <a:endParaRPr kumimoji="0" lang="ru-RU" sz="2000" b="0" i="1"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Прямоугольник 5"/>
          <p:cNvSpPr/>
          <p:nvPr/>
        </p:nvSpPr>
        <p:spPr>
          <a:xfrm>
            <a:off x="2286000" y="214291"/>
            <a:ext cx="4572000" cy="898708"/>
          </a:xfrm>
          <a:prstGeom prst="rect">
            <a:avLst/>
          </a:prstGeom>
        </p:spPr>
        <p:txBody>
          <a:bodyPr wrap="square">
            <a:spAutoFit/>
          </a:bodyPr>
          <a:lstStyle/>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Поволжский государственный колледж –</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УД Психология делового общения</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Специальность «Туризм</a:t>
            </a:r>
            <a:r>
              <a:rPr lang="ru-RU" i="1" dirty="0" smtClean="0">
                <a:solidFill>
                  <a:schemeClr val="tx1">
                    <a:tint val="75000"/>
                  </a:schemeClr>
                </a:solidFill>
              </a:rPr>
              <a:t>» </a:t>
            </a:r>
          </a:p>
        </p:txBody>
      </p:sp>
      <p:sp>
        <p:nvSpPr>
          <p:cNvPr id="10" name="Прямоугольник 9"/>
          <p:cNvSpPr/>
          <p:nvPr/>
        </p:nvSpPr>
        <p:spPr>
          <a:xfrm>
            <a:off x="642910" y="1214422"/>
            <a:ext cx="7929618" cy="646331"/>
          </a:xfrm>
          <a:prstGeom prst="rect">
            <a:avLst/>
          </a:prstGeom>
        </p:spPr>
        <p:txBody>
          <a:bodyPr wrap="square">
            <a:spAutoFit/>
          </a:bodyPr>
          <a:lstStyle/>
          <a:p>
            <a:r>
              <a:rPr lang="ru-RU" b="1" dirty="0" smtClean="0">
                <a:latin typeface="Times New Roman" pitchFamily="18" charset="0"/>
                <a:cs typeface="Times New Roman" pitchFamily="18" charset="0"/>
              </a:rPr>
              <a:t>Тема: Социальное взаимодействие в коллективе и его условия.</a:t>
            </a:r>
          </a:p>
          <a:p>
            <a:r>
              <a:rPr lang="ru-RU" b="1" dirty="0" smtClean="0">
                <a:latin typeface="Times New Roman" pitchFamily="18" charset="0"/>
                <a:cs typeface="Times New Roman" pitchFamily="18" charset="0"/>
              </a:rPr>
              <a:t>2. Определение структуры коллектива и межличностных отношений </a:t>
            </a:r>
          </a:p>
        </p:txBody>
      </p:sp>
      <p:graphicFrame>
        <p:nvGraphicFramePr>
          <p:cNvPr id="11" name="Таблица 10"/>
          <p:cNvGraphicFramePr>
            <a:graphicFrameLocks noGrp="1"/>
          </p:cNvGraphicFramePr>
          <p:nvPr/>
        </p:nvGraphicFramePr>
        <p:xfrm>
          <a:off x="214280" y="2428868"/>
          <a:ext cx="8643999" cy="2324444"/>
        </p:xfrm>
        <a:graphic>
          <a:graphicData uri="http://schemas.openxmlformats.org/drawingml/2006/table">
            <a:tbl>
              <a:tblPr firstRow="1" bandRow="1">
                <a:tableStyleId>{5C22544A-7EE6-4342-B048-85BDC9FD1C3A}</a:tableStyleId>
              </a:tblPr>
              <a:tblGrid>
                <a:gridCol w="2093900"/>
                <a:gridCol w="2120944"/>
                <a:gridCol w="2572092"/>
                <a:gridCol w="1857063"/>
              </a:tblGrid>
              <a:tr h="714380">
                <a:tc>
                  <a:txBody>
                    <a:bodyPr/>
                    <a:lstStyle/>
                    <a:p>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 составу </a:t>
                      </a:r>
                      <a:endParaRPr lang="ru-RU" sz="2000" b="1" i="1" dirty="0">
                        <a:latin typeface="Times New Roman" pitchFamily="18" charset="0"/>
                        <a:cs typeface="Times New Roman" pitchFamily="18" charset="0"/>
                      </a:endParaRPr>
                    </a:p>
                  </a:txBody>
                  <a:tcPr/>
                </a:tc>
                <a:tc>
                  <a:txBody>
                    <a:bodyPr/>
                    <a:lstStyle/>
                    <a:p>
                      <a:r>
                        <a:rPr lang="ru-RU" sz="2000" b="1" i="1" dirty="0" smtClean="0">
                          <a:solidFill>
                            <a:schemeClr val="tx1"/>
                          </a:solidFill>
                          <a:latin typeface="Times New Roman" pitchFamily="18" charset="0"/>
                          <a:cs typeface="Times New Roman" pitchFamily="18" charset="0"/>
                        </a:rPr>
                        <a:t>С</a:t>
                      </a:r>
                      <a:r>
                        <a:rPr lang="ru-RU" sz="2000" b="1" i="1" baseline="0" dirty="0" smtClean="0">
                          <a:solidFill>
                            <a:schemeClr val="tx1"/>
                          </a:solidFill>
                          <a:latin typeface="Times New Roman" pitchFamily="18" charset="0"/>
                          <a:cs typeface="Times New Roman" pitchFamily="18" charset="0"/>
                        </a:rPr>
                        <a:t> учетом </a:t>
                      </a:r>
                      <a:r>
                        <a:rPr lang="ru-RU" sz="2000" b="1" i="1" dirty="0" smtClean="0">
                          <a:solidFill>
                            <a:schemeClr val="tx1"/>
                          </a:solidFill>
                          <a:latin typeface="Times New Roman" pitchFamily="18" charset="0"/>
                          <a:cs typeface="Times New Roman" pitchFamily="18" charset="0"/>
                        </a:rPr>
                        <a:t>сроков существования </a:t>
                      </a:r>
                      <a:endParaRPr lang="ru-RU" sz="2000" b="1" i="1" dirty="0">
                        <a:solidFill>
                          <a:schemeClr val="tx1"/>
                        </a:solidFill>
                        <a:latin typeface="Times New Roman" pitchFamily="18" charset="0"/>
                        <a:cs typeface="Times New Roman" pitchFamily="18" charset="0"/>
                      </a:endParaRPr>
                    </a:p>
                  </a:txBody>
                  <a:tcPr/>
                </a:tc>
                <a:tc>
                  <a:txBody>
                    <a:bodyPr/>
                    <a:lstStyle/>
                    <a:p>
                      <a:r>
                        <a:rPr lang="ru-RU" sz="2000" b="1" i="1" dirty="0" smtClean="0">
                          <a:solidFill>
                            <a:schemeClr val="tx1"/>
                          </a:solidFill>
                          <a:latin typeface="Times New Roman" pitchFamily="18" charset="0"/>
                          <a:cs typeface="Times New Roman" pitchFamily="18" charset="0"/>
                        </a:rPr>
                        <a:t>По характеру внутренних связей</a:t>
                      </a:r>
                      <a:endParaRPr lang="ru-RU" sz="2000" b="1" i="1" dirty="0">
                        <a:solidFill>
                          <a:schemeClr val="tx1"/>
                        </a:solidFill>
                        <a:latin typeface="Times New Roman" pitchFamily="18" charset="0"/>
                        <a:cs typeface="Times New Roman" pitchFamily="18" charset="0"/>
                      </a:endParaRPr>
                    </a:p>
                  </a:txBody>
                  <a:tcPr/>
                </a:tc>
                <a:tc>
                  <a:txBody>
                    <a:bodyPr/>
                    <a:lstStyle/>
                    <a:p>
                      <a:r>
                        <a:rPr lang="ru-RU" sz="2000" b="1" i="1" dirty="0" smtClean="0">
                          <a:solidFill>
                            <a:schemeClr val="tx1"/>
                          </a:solidFill>
                          <a:latin typeface="Times New Roman" pitchFamily="18" charset="0"/>
                          <a:cs typeface="Times New Roman" pitchFamily="18" charset="0"/>
                        </a:rPr>
                        <a:t>По</a:t>
                      </a:r>
                    </a:p>
                    <a:p>
                      <a:r>
                        <a:rPr lang="ru-RU" sz="2000" b="1" i="1" dirty="0" smtClean="0">
                          <a:solidFill>
                            <a:schemeClr val="tx1"/>
                          </a:solidFill>
                          <a:latin typeface="Times New Roman" pitchFamily="18" charset="0"/>
                          <a:cs typeface="Times New Roman" pitchFamily="18" charset="0"/>
                        </a:rPr>
                        <a:t>размерам</a:t>
                      </a:r>
                      <a:endParaRPr lang="ru-RU" sz="2000" b="1" i="1" dirty="0">
                        <a:solidFill>
                          <a:schemeClr val="tx1"/>
                        </a:solidFill>
                        <a:latin typeface="Times New Roman" pitchFamily="18" charset="0"/>
                        <a:cs typeface="Times New Roman" pitchFamily="18" charset="0"/>
                      </a:endParaRPr>
                    </a:p>
                  </a:txBody>
                  <a:tcPr/>
                </a:tc>
              </a:tr>
              <a:tr h="80503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гомогенные</a:t>
                      </a:r>
                    </a:p>
                    <a:p>
                      <a:pPr marL="0" lvl="0" indent="0" eaLnBrk="0" fontAlgn="base" hangingPunct="0">
                        <a:spcBef>
                          <a:spcPct val="0"/>
                        </a:spcBef>
                        <a:spcAft>
                          <a:spcPct val="0"/>
                        </a:spcAft>
                        <a:buNone/>
                      </a:pPr>
                      <a:r>
                        <a:rPr lang="ru-RU" sz="2000" b="1" i="1" dirty="0" smtClean="0">
                          <a:solidFill>
                            <a:srgbClr val="000000"/>
                          </a:solidFill>
                          <a:latin typeface="Times New Roman" pitchFamily="18" charset="0"/>
                          <a:ea typeface="Times New Roman" pitchFamily="18" charset="0"/>
                          <a:cs typeface="Times New Roman" pitchFamily="18" charset="0"/>
                        </a:rPr>
                        <a:t>(однородные) </a:t>
                      </a:r>
                    </a:p>
                  </a:txBody>
                  <a:tcPr/>
                </a:tc>
                <a:tc>
                  <a:txBody>
                    <a:bodyPr/>
                    <a:lstStyle/>
                    <a:p>
                      <a:r>
                        <a:rPr lang="ru-RU" sz="2000" b="1" i="1" dirty="0" smtClean="0">
                          <a:latin typeface="Times New Roman" pitchFamily="18" charset="0"/>
                          <a:cs typeface="Times New Roman" pitchFamily="18" charset="0"/>
                        </a:rPr>
                        <a:t>временные</a:t>
                      </a:r>
                      <a:endParaRPr lang="ru-RU" sz="2000" b="1" i="1" dirty="0">
                        <a:latin typeface="Times New Roman" pitchFamily="18" charset="0"/>
                        <a:cs typeface="Times New Roman" pitchFamily="18" charset="0"/>
                      </a:endParaRPr>
                    </a:p>
                  </a:txBody>
                  <a:tcPr/>
                </a:tc>
                <a:tc>
                  <a:txBody>
                    <a:bodyPr/>
                    <a:lstStyle/>
                    <a:p>
                      <a:r>
                        <a:rPr lang="ru-RU" sz="2000" b="1" i="1" dirty="0" smtClean="0">
                          <a:latin typeface="Times New Roman" pitchFamily="18" charset="0"/>
                          <a:cs typeface="Times New Roman" pitchFamily="18" charset="0"/>
                        </a:rPr>
                        <a:t>формальные</a:t>
                      </a:r>
                      <a:endParaRPr lang="ru-RU" sz="2000" b="1" i="1" dirty="0">
                        <a:latin typeface="Times New Roman" pitchFamily="18" charset="0"/>
                        <a:cs typeface="Times New Roman" pitchFamily="18" charset="0"/>
                      </a:endParaRPr>
                    </a:p>
                  </a:txBody>
                  <a:tcPr/>
                </a:tc>
                <a:tc>
                  <a:txBody>
                    <a:bodyPr/>
                    <a:lstStyle/>
                    <a:p>
                      <a:r>
                        <a:rPr lang="ru-RU" sz="2000" b="1" i="1" dirty="0" smtClean="0">
                          <a:latin typeface="Times New Roman" pitchFamily="18" charset="0"/>
                          <a:cs typeface="Times New Roman" pitchFamily="18" charset="0"/>
                        </a:rPr>
                        <a:t>малые</a:t>
                      </a:r>
                      <a:endParaRPr lang="ru-RU" sz="2000" b="1" i="1" dirty="0">
                        <a:latin typeface="Times New Roman" pitchFamily="18" charset="0"/>
                        <a:cs typeface="Times New Roman" pitchFamily="18" charset="0"/>
                      </a:endParaRPr>
                    </a:p>
                  </a:txBody>
                  <a:tcPr/>
                </a:tc>
              </a:tr>
              <a:tr h="805032">
                <a:tc>
                  <a:txBody>
                    <a:bodyPr/>
                    <a:lstStyle/>
                    <a:p>
                      <a:pPr marL="0" lvl="0" indent="0" eaLnBrk="0" fontAlgn="base" hangingPunct="0">
                        <a:spcBef>
                          <a:spcPct val="0"/>
                        </a:spcBef>
                        <a:spcAft>
                          <a:spcPct val="0"/>
                        </a:spcAft>
                        <a:buNone/>
                      </a:pPr>
                      <a:r>
                        <a:rPr lang="ru-RU" sz="2000" b="1" i="1" dirty="0" smtClean="0">
                          <a:solidFill>
                            <a:srgbClr val="000000"/>
                          </a:solidFill>
                          <a:latin typeface="Times New Roman" pitchFamily="18" charset="0"/>
                          <a:ea typeface="Times New Roman" pitchFamily="18" charset="0"/>
                          <a:cs typeface="Times New Roman" pitchFamily="18" charset="0"/>
                        </a:rPr>
                        <a:t>Гетерогенные</a:t>
                      </a:r>
                    </a:p>
                    <a:p>
                      <a:pPr marL="0" lvl="0" indent="0" eaLnBrk="0" fontAlgn="base" hangingPunct="0">
                        <a:spcBef>
                          <a:spcPct val="0"/>
                        </a:spcBef>
                        <a:spcAft>
                          <a:spcPct val="0"/>
                        </a:spcAft>
                        <a:buNone/>
                      </a:pPr>
                      <a:r>
                        <a:rPr lang="ru-RU" sz="2000" b="1" i="1" dirty="0" smtClean="0">
                          <a:solidFill>
                            <a:srgbClr val="000000"/>
                          </a:solidFill>
                          <a:latin typeface="Times New Roman" pitchFamily="18" charset="0"/>
                          <a:ea typeface="Times New Roman" pitchFamily="18" charset="0"/>
                          <a:cs typeface="Times New Roman" pitchFamily="18" charset="0"/>
                        </a:rPr>
                        <a:t>(разнородные</a:t>
                      </a:r>
                      <a:endParaRPr lang="ru-RU" sz="2000" b="1" i="1" dirty="0" smtClean="0">
                        <a:latin typeface="Times New Roman" pitchFamily="18" charset="0"/>
                        <a:cs typeface="Times New Roman" pitchFamily="18" charset="0"/>
                      </a:endParaRPr>
                    </a:p>
                  </a:txBody>
                  <a:tcPr/>
                </a:tc>
                <a:tc>
                  <a:txBody>
                    <a:bodyPr/>
                    <a:lstStyle/>
                    <a:p>
                      <a:r>
                        <a:rPr lang="ru-RU" sz="2000" b="1" i="1" dirty="0" smtClean="0">
                          <a:latin typeface="Times New Roman" pitchFamily="18" charset="0"/>
                          <a:cs typeface="Times New Roman" pitchFamily="18" charset="0"/>
                        </a:rPr>
                        <a:t>Постоянные </a:t>
                      </a:r>
                      <a:endParaRPr lang="ru-RU" sz="2000" b="1" i="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i="1" dirty="0" smtClean="0">
                          <a:latin typeface="Times New Roman" pitchFamily="18" charset="0"/>
                          <a:cs typeface="Times New Roman" pitchFamily="18" charset="0"/>
                        </a:rPr>
                        <a:t>неформальные</a:t>
                      </a:r>
                    </a:p>
                    <a:p>
                      <a:endParaRPr lang="ru-RU" sz="2000" b="1" i="1" dirty="0">
                        <a:latin typeface="Times New Roman" pitchFamily="18" charset="0"/>
                        <a:cs typeface="Times New Roman" pitchFamily="18" charset="0"/>
                      </a:endParaRPr>
                    </a:p>
                  </a:txBody>
                  <a:tcPr/>
                </a:tc>
                <a:tc>
                  <a:txBody>
                    <a:bodyPr/>
                    <a:lstStyle/>
                    <a:p>
                      <a:r>
                        <a:rPr lang="ru-RU" sz="2000" b="1" i="1" dirty="0" smtClean="0">
                          <a:latin typeface="Times New Roman" pitchFamily="18" charset="0"/>
                          <a:cs typeface="Times New Roman" pitchFamily="18" charset="0"/>
                        </a:rPr>
                        <a:t>большие</a:t>
                      </a:r>
                      <a:endParaRPr lang="ru-RU" sz="2000" b="1" i="1" dirty="0">
                        <a:latin typeface="Times New Roman" pitchFamily="18" charset="0"/>
                        <a:cs typeface="Times New Roman" pitchFamily="18" charset="0"/>
                      </a:endParaRPr>
                    </a:p>
                  </a:txBody>
                  <a:tcPr/>
                </a:tc>
              </a:tr>
            </a:tbl>
          </a:graphicData>
        </a:graphic>
      </p:graphicFrame>
      <p:sp>
        <p:nvSpPr>
          <p:cNvPr id="13" name="Прямоугольник 12"/>
          <p:cNvSpPr/>
          <p:nvPr/>
        </p:nvSpPr>
        <p:spPr>
          <a:xfrm>
            <a:off x="3214678" y="1928802"/>
            <a:ext cx="2786082" cy="400110"/>
          </a:xfrm>
          <a:prstGeom prst="rect">
            <a:avLst/>
          </a:prstGeom>
        </p:spPr>
        <p:txBody>
          <a:bodyPr wrap="square">
            <a:spAutoFit/>
          </a:bodyPr>
          <a:lstStyle/>
          <a:p>
            <a:r>
              <a:rPr lang="ru-RU" sz="2000" b="1" dirty="0" smtClean="0">
                <a:latin typeface="Times New Roman" pitchFamily="18" charset="0"/>
                <a:cs typeface="Times New Roman" pitchFamily="18" charset="0"/>
              </a:rPr>
              <a:t>Виды коллективов</a:t>
            </a:r>
            <a:endParaRPr lang="ru-RU" sz="20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noGrp="1"/>
          </p:cNvSpPr>
          <p:nvPr>
            <p:ph type="title"/>
          </p:nvPr>
        </p:nvSpPr>
        <p:spPr>
          <a:xfrm>
            <a:off x="457200" y="0"/>
            <a:ext cx="8229600" cy="1071546"/>
          </a:xfrm>
          <a:prstGeom prst="rect">
            <a:avLst/>
          </a:prstGeom>
        </p:spPr>
        <p:txBody>
          <a:bodyPr vert="horz" lIns="91440" tIns="45720" rIns="91440" bIns="45720" rtlCol="0">
            <a:normAutofit/>
          </a:bodyPr>
          <a:lstStyle/>
          <a:p>
            <a:pPr lvl="0">
              <a:spcBef>
                <a:spcPct val="20000"/>
              </a:spcBef>
              <a:defRPr/>
            </a:pPr>
            <a:r>
              <a:rPr kumimoji="0" lang="ru-RU" sz="2000" b="0" i="1" u="none" strike="noStrike" kern="1200" cap="none" spc="0" normalizeH="0" noProof="0" dirty="0" smtClean="0">
                <a:ln>
                  <a:noFill/>
                </a:ln>
                <a:solidFill>
                  <a:schemeClr val="tx1">
                    <a:tint val="75000"/>
                  </a:schemeClr>
                </a:solidFill>
                <a:effectLst/>
                <a:uLnTx/>
                <a:uFillTx/>
                <a:latin typeface="Times New Roman" pitchFamily="18" charset="0"/>
                <a:ea typeface="+mn-ea"/>
                <a:cs typeface="Times New Roman" pitchFamily="18" charset="0"/>
              </a:rPr>
              <a:t/>
            </a:r>
            <a:br>
              <a:rPr kumimoji="0" lang="ru-RU" sz="2000" b="0" i="1" u="none" strike="noStrike" kern="1200" cap="none" spc="0" normalizeH="0" noProof="0" dirty="0" smtClean="0">
                <a:ln>
                  <a:noFill/>
                </a:ln>
                <a:solidFill>
                  <a:schemeClr val="tx1">
                    <a:tint val="75000"/>
                  </a:schemeClr>
                </a:solidFill>
                <a:effectLst/>
                <a:uLnTx/>
                <a:uFillTx/>
                <a:latin typeface="Times New Roman" pitchFamily="18" charset="0"/>
                <a:ea typeface="+mn-ea"/>
                <a:cs typeface="Times New Roman" pitchFamily="18" charset="0"/>
              </a:rPr>
            </a:br>
            <a:endParaRPr kumimoji="0" lang="ru-RU" sz="2000" b="0" i="1"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Прямоугольник 5"/>
          <p:cNvSpPr/>
          <p:nvPr/>
        </p:nvSpPr>
        <p:spPr>
          <a:xfrm>
            <a:off x="2286000" y="214291"/>
            <a:ext cx="4572000" cy="898708"/>
          </a:xfrm>
          <a:prstGeom prst="rect">
            <a:avLst/>
          </a:prstGeom>
        </p:spPr>
        <p:txBody>
          <a:bodyPr wrap="square">
            <a:spAutoFit/>
          </a:bodyPr>
          <a:lstStyle/>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Поволжский государственный колледж –</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УД Психология делового общения</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Специальность «Туризм</a:t>
            </a:r>
            <a:r>
              <a:rPr lang="ru-RU" i="1" dirty="0" smtClean="0">
                <a:solidFill>
                  <a:schemeClr val="tx1">
                    <a:tint val="75000"/>
                  </a:schemeClr>
                </a:solidFill>
              </a:rPr>
              <a:t>» </a:t>
            </a:r>
          </a:p>
        </p:txBody>
      </p:sp>
      <p:sp>
        <p:nvSpPr>
          <p:cNvPr id="10" name="Прямоугольник 9"/>
          <p:cNvSpPr/>
          <p:nvPr/>
        </p:nvSpPr>
        <p:spPr>
          <a:xfrm>
            <a:off x="642910" y="1214422"/>
            <a:ext cx="7929618" cy="646331"/>
          </a:xfrm>
          <a:prstGeom prst="rect">
            <a:avLst/>
          </a:prstGeom>
        </p:spPr>
        <p:txBody>
          <a:bodyPr wrap="square">
            <a:spAutoFit/>
          </a:bodyPr>
          <a:lstStyle/>
          <a:p>
            <a:r>
              <a:rPr lang="ru-RU" b="1" dirty="0" smtClean="0">
                <a:latin typeface="Times New Roman" pitchFamily="18" charset="0"/>
                <a:cs typeface="Times New Roman" pitchFamily="18" charset="0"/>
              </a:rPr>
              <a:t>Тема: Социальное взаимодействие в коллективе и его условия.</a:t>
            </a:r>
          </a:p>
          <a:p>
            <a:r>
              <a:rPr lang="ru-RU" b="1" dirty="0" smtClean="0">
                <a:latin typeface="Times New Roman" pitchFamily="18" charset="0"/>
                <a:cs typeface="Times New Roman" pitchFamily="18" charset="0"/>
              </a:rPr>
              <a:t>2. Определение структуры коллектива и межличностных отношений </a:t>
            </a:r>
          </a:p>
        </p:txBody>
      </p:sp>
      <p:graphicFrame>
        <p:nvGraphicFramePr>
          <p:cNvPr id="11" name="Таблица 10"/>
          <p:cNvGraphicFramePr>
            <a:graphicFrameLocks noGrp="1"/>
          </p:cNvGraphicFramePr>
          <p:nvPr/>
        </p:nvGraphicFramePr>
        <p:xfrm>
          <a:off x="-285784" y="2714619"/>
          <a:ext cx="9429786" cy="4464771"/>
        </p:xfrm>
        <a:graphic>
          <a:graphicData uri="http://schemas.openxmlformats.org/drawingml/2006/table">
            <a:tbl>
              <a:tblPr firstRow="1" bandRow="1">
                <a:tableStyleId>{5C22544A-7EE6-4342-B048-85BDC9FD1C3A}</a:tableStyleId>
              </a:tblPr>
              <a:tblGrid>
                <a:gridCol w="1714512"/>
                <a:gridCol w="2071702"/>
                <a:gridCol w="2428892"/>
                <a:gridCol w="3214680"/>
              </a:tblGrid>
              <a:tr h="1155572">
                <a:tc>
                  <a:txBody>
                    <a:bodyPr/>
                    <a:lstStyle/>
                    <a:p>
                      <a:r>
                        <a:rPr lang="ru-RU" sz="1800" b="1" dirty="0" smtClean="0">
                          <a:solidFill>
                            <a:schemeClr val="tx1"/>
                          </a:solidFill>
                          <a:latin typeface="Times New Roman" pitchFamily="18" charset="0"/>
                          <a:cs typeface="Times New Roman" pitchFamily="18" charset="0"/>
                        </a:rPr>
                        <a:t>По роду занятий и  специальности  работников</a:t>
                      </a:r>
                      <a:endParaRPr lang="ru-RU" sz="1800" b="1" i="1" dirty="0">
                        <a:solidFill>
                          <a:schemeClr val="tx1"/>
                        </a:solidFill>
                        <a:latin typeface="Times New Roman" pitchFamily="18" charset="0"/>
                        <a:cs typeface="Times New Roman" pitchFamily="18" charset="0"/>
                      </a:endParaRPr>
                    </a:p>
                  </a:txBody>
                  <a:tcPr/>
                </a:tc>
                <a:tc gridSpan="2">
                  <a:txBody>
                    <a:bodyPr/>
                    <a:lstStyle/>
                    <a:p>
                      <a:r>
                        <a:rPr lang="ru-RU" sz="1800" b="1" kern="1200" dirty="0" smtClean="0">
                          <a:solidFill>
                            <a:schemeClr val="tx1"/>
                          </a:solidFill>
                          <a:latin typeface="Times New Roman" pitchFamily="18" charset="0"/>
                          <a:ea typeface="+mn-ea"/>
                          <a:cs typeface="Times New Roman" pitchFamily="18" charset="0"/>
                        </a:rPr>
                        <a:t>По</a:t>
                      </a:r>
                      <a:r>
                        <a:rPr lang="ru-RU" sz="1800" b="1" kern="1200" baseline="0" dirty="0" smtClean="0">
                          <a:solidFill>
                            <a:schemeClr val="tx1"/>
                          </a:solidFill>
                          <a:latin typeface="Times New Roman" pitchFamily="18" charset="0"/>
                          <a:ea typeface="+mn-ea"/>
                          <a:cs typeface="Times New Roman" pitchFamily="18" charset="0"/>
                        </a:rPr>
                        <a:t> </a:t>
                      </a:r>
                      <a:r>
                        <a:rPr lang="ru-RU" sz="1800" b="1" kern="1200" dirty="0" smtClean="0">
                          <a:solidFill>
                            <a:schemeClr val="tx1"/>
                          </a:solidFill>
                          <a:latin typeface="Times New Roman" pitchFamily="18" charset="0"/>
                          <a:ea typeface="+mn-ea"/>
                          <a:cs typeface="Times New Roman" pitchFamily="18" charset="0"/>
                        </a:rPr>
                        <a:t>внутрипроизводственному разделению труда</a:t>
                      </a:r>
                      <a:endParaRPr lang="ru-RU" sz="1800" b="1" i="1" dirty="0">
                        <a:solidFill>
                          <a:schemeClr val="tx1"/>
                        </a:solidFill>
                        <a:latin typeface="Times New Roman" pitchFamily="18" charset="0"/>
                        <a:cs typeface="Times New Roman" pitchFamily="18" charset="0"/>
                      </a:endParaRPr>
                    </a:p>
                  </a:txBody>
                  <a:tcPr/>
                </a:tc>
                <a:tc hMerge="1">
                  <a:txBody>
                    <a:bodyPr/>
                    <a:lstStyle/>
                    <a:p>
                      <a:endParaRPr lang="ru-RU" sz="2000" b="1" i="1" dirty="0">
                        <a:solidFill>
                          <a:schemeClr val="tx1"/>
                        </a:solidFill>
                        <a:latin typeface="Times New Roman" pitchFamily="18" charset="0"/>
                        <a:cs typeface="Times New Roman" pitchFamily="18" charset="0"/>
                      </a:endParaRPr>
                    </a:p>
                  </a:txBody>
                  <a:tcPr/>
                </a:tc>
                <a:tc>
                  <a:txBody>
                    <a:bodyPr/>
                    <a:lstStyle/>
                    <a:p>
                      <a:r>
                        <a:rPr lang="ru-RU" sz="1800" b="1" kern="1200" dirty="0" smtClean="0">
                          <a:solidFill>
                            <a:schemeClr val="tx1"/>
                          </a:solidFill>
                          <a:latin typeface="Times New Roman" pitchFamily="18" charset="0"/>
                          <a:ea typeface="+mn-ea"/>
                          <a:cs typeface="Times New Roman" pitchFamily="18" charset="0"/>
                        </a:rPr>
                        <a:t>Разделение на</a:t>
                      </a:r>
                      <a:r>
                        <a:rPr lang="ru-RU" sz="1800" b="1" kern="1200" baseline="0" dirty="0" smtClean="0">
                          <a:solidFill>
                            <a:schemeClr val="tx1"/>
                          </a:solidFill>
                          <a:latin typeface="Times New Roman" pitchFamily="18" charset="0"/>
                          <a:ea typeface="+mn-ea"/>
                          <a:cs typeface="Times New Roman" pitchFamily="18" charset="0"/>
                        </a:rPr>
                        <a:t> основной (специалисты), </a:t>
                      </a:r>
                      <a:r>
                        <a:rPr lang="ru-RU" sz="1800" b="1" kern="1200" dirty="0" smtClean="0">
                          <a:solidFill>
                            <a:schemeClr val="tx1"/>
                          </a:solidFill>
                          <a:latin typeface="Times New Roman" pitchFamily="18" charset="0"/>
                          <a:ea typeface="+mn-ea"/>
                          <a:cs typeface="Times New Roman" pitchFamily="18" charset="0"/>
                        </a:rPr>
                        <a:t>обслуживающий</a:t>
                      </a:r>
                      <a:r>
                        <a:rPr lang="ru-RU" sz="1800" b="1" kern="1200" baseline="0" dirty="0" smtClean="0">
                          <a:solidFill>
                            <a:schemeClr val="tx1"/>
                          </a:solidFill>
                          <a:latin typeface="Times New Roman" pitchFamily="18" charset="0"/>
                          <a:ea typeface="+mn-ea"/>
                          <a:cs typeface="Times New Roman" pitchFamily="18" charset="0"/>
                        </a:rPr>
                        <a:t> </a:t>
                      </a:r>
                      <a:r>
                        <a:rPr lang="ru-RU" sz="1800" b="1" kern="1200" dirty="0" smtClean="0">
                          <a:solidFill>
                            <a:schemeClr val="tx1"/>
                          </a:solidFill>
                          <a:latin typeface="Times New Roman" pitchFamily="18" charset="0"/>
                          <a:ea typeface="+mn-ea"/>
                          <a:cs typeface="Times New Roman" pitchFamily="18" charset="0"/>
                        </a:rPr>
                        <a:t> и </a:t>
                      </a:r>
                      <a:r>
                        <a:rPr lang="ru-RU" sz="1800" b="1" kern="1200" dirty="0" err="1" smtClean="0">
                          <a:solidFill>
                            <a:schemeClr val="tx1"/>
                          </a:solidFill>
                          <a:latin typeface="Times New Roman" pitchFamily="18" charset="0"/>
                          <a:ea typeface="+mn-ea"/>
                          <a:cs typeface="Times New Roman" pitchFamily="18" charset="0"/>
                        </a:rPr>
                        <a:t>вспомогательноый</a:t>
                      </a:r>
                      <a:r>
                        <a:rPr lang="ru-RU" sz="1800" b="1" kern="1200" baseline="0" dirty="0" smtClean="0">
                          <a:solidFill>
                            <a:schemeClr val="tx1"/>
                          </a:solidFill>
                          <a:latin typeface="Times New Roman" pitchFamily="18" charset="0"/>
                          <a:ea typeface="+mn-ea"/>
                          <a:cs typeface="Times New Roman" pitchFamily="18" charset="0"/>
                        </a:rPr>
                        <a:t> </a:t>
                      </a:r>
                      <a:r>
                        <a:rPr lang="ru-RU" sz="1800" b="1" kern="1200" dirty="0" smtClean="0">
                          <a:solidFill>
                            <a:schemeClr val="tx1"/>
                          </a:solidFill>
                          <a:latin typeface="Times New Roman" pitchFamily="18" charset="0"/>
                          <a:ea typeface="+mn-ea"/>
                          <a:cs typeface="Times New Roman" pitchFamily="18" charset="0"/>
                        </a:rPr>
                        <a:t>персонал</a:t>
                      </a:r>
                      <a:endParaRPr lang="ru-RU" sz="1800" b="1" i="1" dirty="0">
                        <a:solidFill>
                          <a:schemeClr val="tx1"/>
                        </a:solidFill>
                        <a:latin typeface="Times New Roman" pitchFamily="18" charset="0"/>
                        <a:cs typeface="Times New Roman" pitchFamily="18" charset="0"/>
                      </a:endParaRPr>
                    </a:p>
                  </a:txBody>
                  <a:tcPr/>
                </a:tc>
              </a:tr>
              <a:tr h="327605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sz="1600" kern="1200" dirty="0" smtClean="0">
                          <a:solidFill>
                            <a:schemeClr val="dk1"/>
                          </a:solidFill>
                          <a:latin typeface="Times New Roman" pitchFamily="18" charset="0"/>
                          <a:ea typeface="+mn-ea"/>
                          <a:cs typeface="Times New Roman" pitchFamily="18" charset="0"/>
                        </a:rPr>
                        <a:t>бригады строителей, коллектив профессорско-преподавательского состава кафедры вуза, </a:t>
                      </a:r>
                    </a:p>
                    <a:p>
                      <a:pPr marL="0" marR="0" lvl="0" indent="0" algn="l" defTabSz="914400" rtl="0" eaLnBrk="0" fontAlgn="base" latinLnBrk="0" hangingPunct="0">
                        <a:lnSpc>
                          <a:spcPct val="100000"/>
                        </a:lnSpc>
                        <a:spcBef>
                          <a:spcPct val="0"/>
                        </a:spcBef>
                        <a:spcAft>
                          <a:spcPct val="0"/>
                        </a:spcAft>
                        <a:buClrTx/>
                        <a:buSzTx/>
                        <a:buFontTx/>
                        <a:buNone/>
                        <a:tabLst/>
                      </a:pPr>
                      <a:r>
                        <a:rPr lang="ru-RU" sz="1600" kern="1200" dirty="0" smtClean="0">
                          <a:solidFill>
                            <a:schemeClr val="dk1"/>
                          </a:solidFill>
                          <a:latin typeface="Times New Roman" pitchFamily="18" charset="0"/>
                          <a:ea typeface="+mn-ea"/>
                          <a:cs typeface="Times New Roman" pitchFamily="18" charset="0"/>
                        </a:rPr>
                        <a:t>воинский коллектив зенитно-ракетного полка</a:t>
                      </a:r>
                      <a:endParaRPr lang="ru-RU" sz="1600" b="1" i="1" dirty="0" smtClean="0">
                        <a:solidFill>
                          <a:srgbClr val="000000"/>
                        </a:solidFill>
                        <a:latin typeface="Times New Roman" pitchFamily="18" charset="0"/>
                        <a:ea typeface="Times New Roman" pitchFamily="18" charset="0"/>
                        <a:cs typeface="Times New Roman" pitchFamily="18" charset="0"/>
                      </a:endParaRPr>
                    </a:p>
                  </a:txBody>
                  <a:tcPr/>
                </a:tc>
                <a:tc>
                  <a:txBody>
                    <a:bodyPr/>
                    <a:lstStyle/>
                    <a:p>
                      <a:r>
                        <a:rPr lang="ru-RU" sz="1600" i="1" kern="1200" dirty="0" smtClean="0">
                          <a:solidFill>
                            <a:schemeClr val="dk1"/>
                          </a:solidFill>
                          <a:latin typeface="Times New Roman" pitchFamily="18" charset="0"/>
                          <a:ea typeface="+mn-ea"/>
                          <a:cs typeface="Times New Roman" pitchFamily="18" charset="0"/>
                        </a:rPr>
                        <a:t>количественное, </a:t>
                      </a:r>
                      <a:r>
                        <a:rPr lang="ru-RU" sz="1600" kern="1200" dirty="0" smtClean="0">
                          <a:solidFill>
                            <a:schemeClr val="dk1"/>
                          </a:solidFill>
                          <a:latin typeface="Times New Roman" pitchFamily="18" charset="0"/>
                          <a:ea typeface="+mn-ea"/>
                          <a:cs typeface="Times New Roman" pitchFamily="18" charset="0"/>
                        </a:rPr>
                        <a:t>если работники заняты однородным трудом (например, в совхозе есть несколько полеводческих или тракторных бригад, при круглосуточном цикле работ создаются сменные бригады), </a:t>
                      </a:r>
                      <a:endParaRPr lang="ru-RU" sz="1600" b="1" i="1" dirty="0">
                        <a:latin typeface="Times New Roman" pitchFamily="18" charset="0"/>
                        <a:cs typeface="Times New Roman" pitchFamily="18" charset="0"/>
                      </a:endParaRPr>
                    </a:p>
                  </a:txBody>
                  <a:tcPr/>
                </a:tc>
                <a:tc>
                  <a:txBody>
                    <a:bodyPr/>
                    <a:lstStyle/>
                    <a:p>
                      <a:r>
                        <a:rPr lang="ru-RU" sz="1600" i="1" kern="1200" dirty="0" smtClean="0">
                          <a:solidFill>
                            <a:schemeClr val="dk1"/>
                          </a:solidFill>
                          <a:latin typeface="Times New Roman" pitchFamily="18" charset="0"/>
                          <a:ea typeface="+mn-ea"/>
                          <a:cs typeface="Times New Roman" pitchFamily="18" charset="0"/>
                        </a:rPr>
                        <a:t>по специальностям</a:t>
                      </a:r>
                    </a:p>
                    <a:p>
                      <a:r>
                        <a:rPr lang="ru-RU" sz="1600" i="1" kern="1200" dirty="0" smtClean="0">
                          <a:solidFill>
                            <a:schemeClr val="dk1"/>
                          </a:solidFill>
                          <a:latin typeface="Times New Roman" pitchFamily="18" charset="0"/>
                          <a:ea typeface="+mn-ea"/>
                          <a:cs typeface="Times New Roman" pitchFamily="18" charset="0"/>
                        </a:rPr>
                        <a:t> </a:t>
                      </a:r>
                      <a:r>
                        <a:rPr lang="ru-RU" sz="1600" kern="1200" dirty="0" smtClean="0">
                          <a:solidFill>
                            <a:schemeClr val="dk1"/>
                          </a:solidFill>
                          <a:latin typeface="Times New Roman" pitchFamily="18" charset="0"/>
                          <a:ea typeface="+mn-ea"/>
                          <a:cs typeface="Times New Roman" pitchFamily="18" charset="0"/>
                        </a:rPr>
                        <a:t>(когда выбывшего работника соответствующей специальности и квалификации заменить достаточно сложно, а порой и невозможно из-за специфики данной работы). </a:t>
                      </a:r>
                      <a:endParaRPr lang="ru-RU" sz="1600" b="1" i="1" dirty="0">
                        <a:latin typeface="Times New Roman" pitchFamily="18" charset="0"/>
                        <a:cs typeface="Times New Roman" pitchFamily="18" charset="0"/>
                      </a:endParaRPr>
                    </a:p>
                  </a:txBody>
                  <a:tcPr/>
                </a:tc>
                <a:tc>
                  <a:txBody>
                    <a:bodyPr/>
                    <a:lstStyle/>
                    <a:p>
                      <a:r>
                        <a:rPr lang="ru-RU" sz="1600" kern="1200" dirty="0" smtClean="0">
                          <a:solidFill>
                            <a:schemeClr val="dk1"/>
                          </a:solidFill>
                          <a:latin typeface="Times New Roman" pitchFamily="18" charset="0"/>
                          <a:ea typeface="+mn-ea"/>
                          <a:cs typeface="Times New Roman" pitchFamily="18" charset="0"/>
                        </a:rPr>
                        <a:t>Трудовые коллективы современных предприятий,/производство космической и авиационную техники, радиоэлектронные приборы и оборудование, средства связи, бытовую технику, предприятий военно-промышленного комплекса</a:t>
                      </a:r>
                      <a:endParaRPr lang="ru-RU" sz="1600" b="1" i="1" dirty="0">
                        <a:latin typeface="Times New Roman" pitchFamily="18" charset="0"/>
                        <a:cs typeface="Times New Roman" pitchFamily="18" charset="0"/>
                      </a:endParaRPr>
                    </a:p>
                  </a:txBody>
                  <a:tcPr/>
                </a:tc>
              </a:tr>
            </a:tbl>
          </a:graphicData>
        </a:graphic>
      </p:graphicFrame>
      <p:sp>
        <p:nvSpPr>
          <p:cNvPr id="13" name="Прямоугольник 12"/>
          <p:cNvSpPr/>
          <p:nvPr/>
        </p:nvSpPr>
        <p:spPr>
          <a:xfrm>
            <a:off x="214282" y="1928803"/>
            <a:ext cx="8929718" cy="1015663"/>
          </a:xfrm>
          <a:prstGeom prst="rect">
            <a:avLst/>
          </a:prstGeom>
        </p:spPr>
        <p:txBody>
          <a:bodyPr wrap="square">
            <a:spAutoFit/>
          </a:bodyPr>
          <a:lstStyle/>
          <a:p>
            <a:r>
              <a:rPr lang="ru-RU" sz="2000" b="1" dirty="0" smtClean="0">
                <a:latin typeface="Times New Roman" pitchFamily="18" charset="0"/>
                <a:cs typeface="Times New Roman" pitchFamily="18" charset="0"/>
              </a:rPr>
              <a:t>Видовой признак  коллективов – профессиональный: определяет </a:t>
            </a:r>
          </a:p>
          <a:p>
            <a:r>
              <a:rPr lang="ru-RU" sz="2000" b="1" dirty="0" smtClean="0">
                <a:latin typeface="Times New Roman" pitchFamily="18" charset="0"/>
                <a:cs typeface="Times New Roman" pitchFamily="18" charset="0"/>
              </a:rPr>
              <a:t>              род занятий и  специальность  работников</a:t>
            </a:r>
          </a:p>
          <a:p>
            <a:endParaRPr lang="ru-RU" sz="2000"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noGrp="1"/>
          </p:cNvSpPr>
          <p:nvPr>
            <p:ph type="title"/>
          </p:nvPr>
        </p:nvSpPr>
        <p:spPr>
          <a:xfrm>
            <a:off x="457200" y="0"/>
            <a:ext cx="8229600" cy="1071546"/>
          </a:xfrm>
          <a:prstGeom prst="rect">
            <a:avLst/>
          </a:prstGeom>
        </p:spPr>
        <p:txBody>
          <a:bodyPr vert="horz" lIns="91440" tIns="45720" rIns="91440" bIns="45720" rtlCol="0">
            <a:normAutofit/>
          </a:bodyPr>
          <a:lstStyle/>
          <a:p>
            <a:pPr lvl="0">
              <a:spcBef>
                <a:spcPct val="20000"/>
              </a:spcBef>
              <a:defRPr/>
            </a:pPr>
            <a:r>
              <a:rPr kumimoji="0" lang="ru-RU" sz="2000" b="0" i="1" u="none" strike="noStrike" kern="1200" cap="none" spc="0" normalizeH="0" noProof="0" dirty="0" smtClean="0">
                <a:ln>
                  <a:noFill/>
                </a:ln>
                <a:solidFill>
                  <a:schemeClr val="tx1">
                    <a:tint val="75000"/>
                  </a:schemeClr>
                </a:solidFill>
                <a:effectLst/>
                <a:uLnTx/>
                <a:uFillTx/>
                <a:latin typeface="Times New Roman" pitchFamily="18" charset="0"/>
                <a:ea typeface="+mn-ea"/>
                <a:cs typeface="Times New Roman" pitchFamily="18" charset="0"/>
              </a:rPr>
              <a:t/>
            </a:r>
            <a:br>
              <a:rPr kumimoji="0" lang="ru-RU" sz="2000" b="0" i="1" u="none" strike="noStrike" kern="1200" cap="none" spc="0" normalizeH="0" noProof="0" dirty="0" smtClean="0">
                <a:ln>
                  <a:noFill/>
                </a:ln>
                <a:solidFill>
                  <a:schemeClr val="tx1">
                    <a:tint val="75000"/>
                  </a:schemeClr>
                </a:solidFill>
                <a:effectLst/>
                <a:uLnTx/>
                <a:uFillTx/>
                <a:latin typeface="Times New Roman" pitchFamily="18" charset="0"/>
                <a:ea typeface="+mn-ea"/>
                <a:cs typeface="Times New Roman" pitchFamily="18" charset="0"/>
              </a:rPr>
            </a:br>
            <a:endParaRPr kumimoji="0" lang="ru-RU" sz="2000" b="0" i="1"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Прямоугольник 5"/>
          <p:cNvSpPr/>
          <p:nvPr/>
        </p:nvSpPr>
        <p:spPr>
          <a:xfrm>
            <a:off x="2286000" y="214291"/>
            <a:ext cx="4572000" cy="898708"/>
          </a:xfrm>
          <a:prstGeom prst="rect">
            <a:avLst/>
          </a:prstGeom>
        </p:spPr>
        <p:txBody>
          <a:bodyPr wrap="square">
            <a:spAutoFit/>
          </a:bodyPr>
          <a:lstStyle/>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Поволжский государственный колледж –</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УД Психология делового общения</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Специальность «Туризм</a:t>
            </a:r>
            <a:r>
              <a:rPr lang="ru-RU" i="1" dirty="0" smtClean="0">
                <a:solidFill>
                  <a:schemeClr val="tx1">
                    <a:tint val="75000"/>
                  </a:schemeClr>
                </a:solidFill>
              </a:rPr>
              <a:t>» </a:t>
            </a:r>
          </a:p>
        </p:txBody>
      </p:sp>
      <p:sp>
        <p:nvSpPr>
          <p:cNvPr id="10" name="Прямоугольник 9"/>
          <p:cNvSpPr/>
          <p:nvPr/>
        </p:nvSpPr>
        <p:spPr>
          <a:xfrm>
            <a:off x="642910" y="1214422"/>
            <a:ext cx="7929618" cy="646331"/>
          </a:xfrm>
          <a:prstGeom prst="rect">
            <a:avLst/>
          </a:prstGeom>
        </p:spPr>
        <p:txBody>
          <a:bodyPr wrap="square">
            <a:spAutoFit/>
          </a:bodyPr>
          <a:lstStyle/>
          <a:p>
            <a:r>
              <a:rPr lang="ru-RU" b="1" dirty="0" smtClean="0">
                <a:latin typeface="Times New Roman" pitchFamily="18" charset="0"/>
                <a:cs typeface="Times New Roman" pitchFamily="18" charset="0"/>
              </a:rPr>
              <a:t>Тема: Социальное взаимодействие в коллективе и его условия.</a:t>
            </a:r>
          </a:p>
          <a:p>
            <a:r>
              <a:rPr lang="ru-RU" b="1" dirty="0" smtClean="0">
                <a:latin typeface="Times New Roman" pitchFamily="18" charset="0"/>
                <a:cs typeface="Times New Roman" pitchFamily="18" charset="0"/>
              </a:rPr>
              <a:t>2. Определение структуры коллектива и межличностных отношений </a:t>
            </a:r>
          </a:p>
        </p:txBody>
      </p:sp>
      <p:sp>
        <p:nvSpPr>
          <p:cNvPr id="13" name="Прямоугольник 12"/>
          <p:cNvSpPr/>
          <p:nvPr/>
        </p:nvSpPr>
        <p:spPr>
          <a:xfrm>
            <a:off x="3214678" y="1928802"/>
            <a:ext cx="2786082" cy="400110"/>
          </a:xfrm>
          <a:prstGeom prst="rect">
            <a:avLst/>
          </a:prstGeom>
        </p:spPr>
        <p:txBody>
          <a:bodyPr wrap="square">
            <a:spAutoFit/>
          </a:bodyPr>
          <a:lstStyle/>
          <a:p>
            <a:r>
              <a:rPr lang="ru-RU" sz="2000" b="1" dirty="0" smtClean="0">
                <a:latin typeface="Times New Roman" pitchFamily="18" charset="0"/>
                <a:cs typeface="Times New Roman" pitchFamily="18" charset="0"/>
              </a:rPr>
              <a:t>Виды коллективов</a:t>
            </a:r>
            <a:endParaRPr lang="ru-RU" sz="2000" b="1" dirty="0">
              <a:latin typeface="Times New Roman" pitchFamily="18" charset="0"/>
              <a:cs typeface="Times New Roman" pitchFamily="18" charset="0"/>
            </a:endParaRPr>
          </a:p>
        </p:txBody>
      </p:sp>
      <p:pic>
        <p:nvPicPr>
          <p:cNvPr id="7" name="Рисунок 6"/>
          <p:cNvPicPr/>
          <p:nvPr/>
        </p:nvPicPr>
        <p:blipFill>
          <a:blip r:embed="rId3"/>
          <a:srcRect l="47487" t="15403" r="5439" b="33007"/>
          <a:stretch>
            <a:fillRect/>
          </a:stretch>
        </p:blipFill>
        <p:spPr bwMode="auto">
          <a:xfrm>
            <a:off x="714348" y="2428868"/>
            <a:ext cx="7715304" cy="3857652"/>
          </a:xfrm>
          <a:prstGeom prst="rect">
            <a:avLst/>
          </a:prstGeom>
          <a:noFill/>
          <a:ln w="9525">
            <a:noFill/>
            <a:miter lim="800000"/>
            <a:headEnd/>
            <a:tailEnd/>
          </a:ln>
        </p:spPr>
      </p:pic>
      <p:pic>
        <p:nvPicPr>
          <p:cNvPr id="8" name="Рисунок 7"/>
          <p:cNvPicPr/>
          <p:nvPr/>
        </p:nvPicPr>
        <p:blipFill>
          <a:blip r:embed="rId3"/>
          <a:srcRect l="47487" t="15403" r="5439" b="33007"/>
          <a:stretch>
            <a:fillRect/>
          </a:stretch>
        </p:blipFill>
        <p:spPr bwMode="auto">
          <a:xfrm>
            <a:off x="866748" y="2428868"/>
            <a:ext cx="7715304" cy="401005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noGrp="1"/>
          </p:cNvSpPr>
          <p:nvPr>
            <p:ph type="title"/>
          </p:nvPr>
        </p:nvSpPr>
        <p:spPr>
          <a:xfrm>
            <a:off x="457200" y="0"/>
            <a:ext cx="8229600" cy="1071546"/>
          </a:xfrm>
          <a:prstGeom prst="rect">
            <a:avLst/>
          </a:prstGeom>
        </p:spPr>
        <p:txBody>
          <a:bodyPr vert="horz" lIns="91440" tIns="45720" rIns="91440" bIns="45720" rtlCol="0">
            <a:normAutofit/>
          </a:bodyPr>
          <a:lstStyle/>
          <a:p>
            <a:pPr lvl="0">
              <a:spcBef>
                <a:spcPct val="20000"/>
              </a:spcBef>
              <a:defRPr/>
            </a:pPr>
            <a:r>
              <a:rPr kumimoji="0" lang="ru-RU" sz="2000" b="0" i="1" u="none" strike="noStrike" kern="1200" cap="none" spc="0" normalizeH="0" noProof="0" dirty="0" smtClean="0">
                <a:ln>
                  <a:noFill/>
                </a:ln>
                <a:solidFill>
                  <a:schemeClr val="tx1">
                    <a:tint val="75000"/>
                  </a:schemeClr>
                </a:solidFill>
                <a:effectLst/>
                <a:uLnTx/>
                <a:uFillTx/>
                <a:latin typeface="Times New Roman" pitchFamily="18" charset="0"/>
                <a:ea typeface="+mn-ea"/>
                <a:cs typeface="Times New Roman" pitchFamily="18" charset="0"/>
              </a:rPr>
              <a:t/>
            </a:r>
            <a:br>
              <a:rPr kumimoji="0" lang="ru-RU" sz="2000" b="0" i="1" u="none" strike="noStrike" kern="1200" cap="none" spc="0" normalizeH="0" noProof="0" dirty="0" smtClean="0">
                <a:ln>
                  <a:noFill/>
                </a:ln>
                <a:solidFill>
                  <a:schemeClr val="tx1">
                    <a:tint val="75000"/>
                  </a:schemeClr>
                </a:solidFill>
                <a:effectLst/>
                <a:uLnTx/>
                <a:uFillTx/>
                <a:latin typeface="Times New Roman" pitchFamily="18" charset="0"/>
                <a:ea typeface="+mn-ea"/>
                <a:cs typeface="Times New Roman" pitchFamily="18" charset="0"/>
              </a:rPr>
            </a:br>
            <a:endParaRPr kumimoji="0" lang="ru-RU" sz="2000" b="0" i="1"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Прямоугольник 5"/>
          <p:cNvSpPr/>
          <p:nvPr/>
        </p:nvSpPr>
        <p:spPr>
          <a:xfrm>
            <a:off x="2286000" y="214291"/>
            <a:ext cx="4572000" cy="898708"/>
          </a:xfrm>
          <a:prstGeom prst="rect">
            <a:avLst/>
          </a:prstGeom>
        </p:spPr>
        <p:txBody>
          <a:bodyPr wrap="square">
            <a:spAutoFit/>
          </a:bodyPr>
          <a:lstStyle/>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Поволжский государственный колледж –</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УД Психология делового общения</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Специальность «Туризм</a:t>
            </a:r>
            <a:r>
              <a:rPr lang="ru-RU" i="1" dirty="0" smtClean="0">
                <a:solidFill>
                  <a:schemeClr val="tx1">
                    <a:tint val="75000"/>
                  </a:schemeClr>
                </a:solidFill>
              </a:rPr>
              <a:t>» </a:t>
            </a:r>
          </a:p>
        </p:txBody>
      </p:sp>
      <p:sp>
        <p:nvSpPr>
          <p:cNvPr id="1025" name="Rectangle 1"/>
          <p:cNvSpPr>
            <a:spLocks noChangeArrowheads="1"/>
          </p:cNvSpPr>
          <p:nvPr/>
        </p:nvSpPr>
        <p:spPr bwMode="auto">
          <a:xfrm>
            <a:off x="0" y="2071678"/>
            <a:ext cx="91440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pPr>
            <a:endParaRPr kumimoji="0" lang="ru-RU" sz="12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lang="ru-RU" sz="1200" dirty="0" smtClean="0">
              <a:solidFill>
                <a:srgbClr val="000000"/>
              </a:solidFill>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ru-RU" sz="12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lang="ru-RU" sz="1200" dirty="0" smtClean="0">
              <a:solidFill>
                <a:srgbClr val="000000"/>
              </a:solidFill>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ru-RU" sz="1200" b="0" i="0" u="none" strike="noStrike" cap="none" normalizeH="0" baseline="0" dirty="0" smtClean="0">
              <a:ln>
                <a:noFill/>
              </a:ln>
              <a:solidFill>
                <a:srgbClr val="000000"/>
              </a:solidFill>
              <a:effectLst/>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8" name="Содержимое 3"/>
          <p:cNvSpPr>
            <a:spLocks noGrp="1"/>
          </p:cNvSpPr>
          <p:nvPr>
            <p:ph idx="1"/>
          </p:nvPr>
        </p:nvSpPr>
        <p:spPr>
          <a:xfrm>
            <a:off x="428596" y="2285992"/>
            <a:ext cx="8258204" cy="3840171"/>
          </a:xfrm>
        </p:spPr>
        <p:txBody>
          <a:bodyPr>
            <a:normAutofit/>
          </a:bodyPr>
          <a:lstStyle/>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000" dirty="0" smtClean="0"/>
          </a:p>
          <a:p>
            <a:pPr algn="just">
              <a:buNone/>
            </a:pPr>
            <a:endParaRPr lang="ru-RU" sz="2000" dirty="0" smtClean="0">
              <a:latin typeface="Times New Roman" pitchFamily="18" charset="0"/>
              <a:cs typeface="Times New Roman" pitchFamily="18" charset="0"/>
            </a:endParaRPr>
          </a:p>
          <a:p>
            <a:endParaRPr lang="ru-RU" sz="2400" dirty="0"/>
          </a:p>
        </p:txBody>
      </p:sp>
      <p:sp>
        <p:nvSpPr>
          <p:cNvPr id="7" name="Прямоугольник 6"/>
          <p:cNvSpPr/>
          <p:nvPr/>
        </p:nvSpPr>
        <p:spPr>
          <a:xfrm>
            <a:off x="642910" y="1285860"/>
            <a:ext cx="7572428" cy="646331"/>
          </a:xfrm>
          <a:prstGeom prst="rect">
            <a:avLst/>
          </a:prstGeom>
        </p:spPr>
        <p:txBody>
          <a:bodyPr wrap="square">
            <a:spAutoFit/>
          </a:bodyPr>
          <a:lstStyle/>
          <a:p>
            <a:r>
              <a:rPr lang="ru-RU" b="1" dirty="0" smtClean="0">
                <a:latin typeface="Times New Roman" pitchFamily="18" charset="0"/>
                <a:cs typeface="Times New Roman" pitchFamily="18" charset="0"/>
              </a:rPr>
              <a:t>Тема: Социальное взаимодействие в коллективе и его условия.</a:t>
            </a:r>
          </a:p>
          <a:p>
            <a:r>
              <a:rPr lang="ru-RU" b="1" dirty="0" smtClean="0">
                <a:latin typeface="Times New Roman" pitchFamily="18" charset="0"/>
                <a:cs typeface="Times New Roman" pitchFamily="18" charset="0"/>
              </a:rPr>
              <a:t>2. Определение структуры коллектива и межличностных отношений </a:t>
            </a:r>
          </a:p>
        </p:txBody>
      </p:sp>
      <p:pic>
        <p:nvPicPr>
          <p:cNvPr id="9" name="Рисунок 8"/>
          <p:cNvPicPr/>
          <p:nvPr/>
        </p:nvPicPr>
        <p:blipFill>
          <a:blip r:embed="rId3"/>
          <a:srcRect l="50829" t="17735" r="7963" b="50478"/>
          <a:stretch>
            <a:fillRect/>
          </a:stretch>
        </p:blipFill>
        <p:spPr bwMode="auto">
          <a:xfrm>
            <a:off x="1000100" y="2428868"/>
            <a:ext cx="6643734" cy="321471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noGrp="1"/>
          </p:cNvSpPr>
          <p:nvPr>
            <p:ph type="title"/>
          </p:nvPr>
        </p:nvSpPr>
        <p:spPr>
          <a:xfrm>
            <a:off x="457200" y="0"/>
            <a:ext cx="8229600" cy="1071546"/>
          </a:xfrm>
          <a:prstGeom prst="rect">
            <a:avLst/>
          </a:prstGeom>
        </p:spPr>
        <p:txBody>
          <a:bodyPr vert="horz" lIns="91440" tIns="45720" rIns="91440" bIns="45720" rtlCol="0">
            <a:normAutofit/>
          </a:bodyPr>
          <a:lstStyle/>
          <a:p>
            <a:pPr lvl="0">
              <a:spcBef>
                <a:spcPct val="20000"/>
              </a:spcBef>
              <a:defRPr/>
            </a:pPr>
            <a:r>
              <a:rPr kumimoji="0" lang="ru-RU" sz="2000" b="0" i="1" u="none" strike="noStrike" kern="1200" cap="none" spc="0" normalizeH="0" noProof="0" dirty="0" smtClean="0">
                <a:ln>
                  <a:noFill/>
                </a:ln>
                <a:solidFill>
                  <a:schemeClr val="tx1">
                    <a:tint val="75000"/>
                  </a:schemeClr>
                </a:solidFill>
                <a:effectLst/>
                <a:uLnTx/>
                <a:uFillTx/>
                <a:latin typeface="Times New Roman" pitchFamily="18" charset="0"/>
                <a:ea typeface="+mn-ea"/>
                <a:cs typeface="Times New Roman" pitchFamily="18" charset="0"/>
              </a:rPr>
              <a:t/>
            </a:r>
            <a:br>
              <a:rPr kumimoji="0" lang="ru-RU" sz="2000" b="0" i="1" u="none" strike="noStrike" kern="1200" cap="none" spc="0" normalizeH="0" noProof="0" dirty="0" smtClean="0">
                <a:ln>
                  <a:noFill/>
                </a:ln>
                <a:solidFill>
                  <a:schemeClr val="tx1">
                    <a:tint val="75000"/>
                  </a:schemeClr>
                </a:solidFill>
                <a:effectLst/>
                <a:uLnTx/>
                <a:uFillTx/>
                <a:latin typeface="Times New Roman" pitchFamily="18" charset="0"/>
                <a:ea typeface="+mn-ea"/>
                <a:cs typeface="Times New Roman" pitchFamily="18" charset="0"/>
              </a:rPr>
            </a:br>
            <a:endParaRPr kumimoji="0" lang="ru-RU" sz="2000" b="0" i="1"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Прямоугольник 5"/>
          <p:cNvSpPr/>
          <p:nvPr/>
        </p:nvSpPr>
        <p:spPr>
          <a:xfrm>
            <a:off x="2286000" y="214291"/>
            <a:ext cx="4572000" cy="898708"/>
          </a:xfrm>
          <a:prstGeom prst="rect">
            <a:avLst/>
          </a:prstGeom>
        </p:spPr>
        <p:txBody>
          <a:bodyPr wrap="square">
            <a:spAutoFit/>
          </a:bodyPr>
          <a:lstStyle/>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Поволжский государственный колледж –</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УД Психология делового общения</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Специальность «Туризм</a:t>
            </a:r>
            <a:r>
              <a:rPr lang="ru-RU" i="1" dirty="0" smtClean="0">
                <a:solidFill>
                  <a:schemeClr val="tx1">
                    <a:tint val="75000"/>
                  </a:schemeClr>
                </a:solidFill>
              </a:rPr>
              <a:t>» </a:t>
            </a:r>
          </a:p>
        </p:txBody>
      </p:sp>
      <p:sp>
        <p:nvSpPr>
          <p:cNvPr id="8" name="Содержимое 3"/>
          <p:cNvSpPr>
            <a:spLocks noGrp="1"/>
          </p:cNvSpPr>
          <p:nvPr>
            <p:ph idx="1"/>
          </p:nvPr>
        </p:nvSpPr>
        <p:spPr>
          <a:xfrm>
            <a:off x="428596" y="1857365"/>
            <a:ext cx="8258204" cy="1857387"/>
          </a:xfrm>
        </p:spPr>
        <p:txBody>
          <a:bodyPr>
            <a:normAutofit/>
          </a:bodyPr>
          <a:lstStyle/>
          <a:p>
            <a:pPr>
              <a:buNone/>
            </a:pPr>
            <a:endParaRPr lang="ru-RU" sz="2000" dirty="0" smtClean="0"/>
          </a:p>
          <a:p>
            <a:pPr algn="just">
              <a:buNone/>
            </a:pPr>
            <a:endParaRPr lang="ru-RU" sz="2000" dirty="0" smtClean="0">
              <a:latin typeface="Times New Roman" pitchFamily="18" charset="0"/>
              <a:cs typeface="Times New Roman" pitchFamily="18" charset="0"/>
            </a:endParaRPr>
          </a:p>
          <a:p>
            <a:endParaRPr lang="ru-RU" sz="2400" dirty="0"/>
          </a:p>
        </p:txBody>
      </p:sp>
      <p:sp>
        <p:nvSpPr>
          <p:cNvPr id="11" name="Прямоугольник 10"/>
          <p:cNvSpPr/>
          <p:nvPr/>
        </p:nvSpPr>
        <p:spPr>
          <a:xfrm>
            <a:off x="785786" y="1142984"/>
            <a:ext cx="7715304" cy="646331"/>
          </a:xfrm>
          <a:prstGeom prst="rect">
            <a:avLst/>
          </a:prstGeom>
        </p:spPr>
        <p:txBody>
          <a:bodyPr wrap="square">
            <a:spAutoFit/>
          </a:bodyPr>
          <a:lstStyle/>
          <a:p>
            <a:r>
              <a:rPr lang="ru-RU" b="1" dirty="0" smtClean="0">
                <a:latin typeface="Times New Roman" pitchFamily="18" charset="0"/>
                <a:cs typeface="Times New Roman" pitchFamily="18" charset="0"/>
              </a:rPr>
              <a:t>Тема: Социальное взаимодействие в коллективе и его условия.</a:t>
            </a:r>
          </a:p>
          <a:p>
            <a:r>
              <a:rPr lang="ru-RU" b="1" dirty="0" smtClean="0">
                <a:latin typeface="Times New Roman" pitchFamily="18" charset="0"/>
                <a:cs typeface="Times New Roman" pitchFamily="18" charset="0"/>
              </a:rPr>
              <a:t>2. Определение структуры коллектива и межличностных отношений </a:t>
            </a:r>
          </a:p>
        </p:txBody>
      </p:sp>
      <p:sp>
        <p:nvSpPr>
          <p:cNvPr id="9" name="Прямоугольник 8"/>
          <p:cNvSpPr/>
          <p:nvPr/>
        </p:nvSpPr>
        <p:spPr>
          <a:xfrm>
            <a:off x="571472" y="2285992"/>
            <a:ext cx="7786742" cy="369332"/>
          </a:xfrm>
          <a:prstGeom prst="rect">
            <a:avLst/>
          </a:prstGeom>
        </p:spPr>
        <p:txBody>
          <a:bodyPr wrap="square">
            <a:spAutoFit/>
          </a:bodyPr>
          <a:lstStyle/>
          <a:p>
            <a:pPr lvl="0" algn="just" fontAlgn="base">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            </a:t>
            </a:r>
          </a:p>
        </p:txBody>
      </p:sp>
      <p:sp>
        <p:nvSpPr>
          <p:cNvPr id="7" name="Прямоугольник 6"/>
          <p:cNvSpPr/>
          <p:nvPr/>
        </p:nvSpPr>
        <p:spPr>
          <a:xfrm>
            <a:off x="571472" y="1857365"/>
            <a:ext cx="8286808" cy="1754326"/>
          </a:xfrm>
          <a:prstGeom prst="rect">
            <a:avLst/>
          </a:prstGeom>
        </p:spPr>
        <p:txBody>
          <a:bodyPr wrap="square">
            <a:spAutoFit/>
          </a:bodyPr>
          <a:lstStyle/>
          <a:p>
            <a:pPr algn="just"/>
            <a:r>
              <a:rPr lang="ru-RU" b="1" dirty="0" smtClean="0">
                <a:latin typeface="Times New Roman" pitchFamily="18" charset="0"/>
                <a:cs typeface="Times New Roman" pitchFamily="18" charset="0"/>
              </a:rPr>
              <a:t>Межличностные отношения </a:t>
            </a:r>
            <a:r>
              <a:rPr lang="ru-RU" dirty="0" smtClean="0">
                <a:latin typeface="Times New Roman" pitchFamily="18" charset="0"/>
                <a:cs typeface="Times New Roman" pitchFamily="18" charset="0"/>
              </a:rPr>
              <a:t>— это система установок, ориентаций и ожиданий членов группы относительно друг друга. Межличностные отношения обусловлены содержанием и организацией совместной деятельности, а также ценностями, на которых основывается общение людей. Совместная деятельность любой организации связана с решением определенной задачи (производственной, научной, коммерческой) и наличием у ее участников единой цели.</a:t>
            </a:r>
            <a:endParaRPr lang="ru-RU" dirty="0">
              <a:latin typeface="Times New Roman" pitchFamily="18" charset="0"/>
              <a:cs typeface="Times New Roman" pitchFamily="18" charset="0"/>
            </a:endParaRPr>
          </a:p>
        </p:txBody>
      </p:sp>
      <p:sp>
        <p:nvSpPr>
          <p:cNvPr id="10" name="Прямоугольник 9"/>
          <p:cNvSpPr/>
          <p:nvPr/>
        </p:nvSpPr>
        <p:spPr>
          <a:xfrm>
            <a:off x="714348" y="3844944"/>
            <a:ext cx="8143932" cy="2308324"/>
          </a:xfrm>
          <a:prstGeom prst="rect">
            <a:avLst/>
          </a:prstGeom>
        </p:spPr>
        <p:txBody>
          <a:bodyPr wrap="square">
            <a:spAutoFit/>
          </a:bodyPr>
          <a:lstStyle/>
          <a:p>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Виды  межличностных отношений отличаются по содержанию:</a:t>
            </a:r>
          </a:p>
          <a:p>
            <a:pPr marL="342900" indent="-342900">
              <a:buAutoNum type="arabicPeriod"/>
            </a:pPr>
            <a:r>
              <a:rPr lang="ru-RU" dirty="0" smtClean="0">
                <a:latin typeface="Times New Roman" pitchFamily="18" charset="0"/>
                <a:cs typeface="Times New Roman" pitchFamily="18" charset="0"/>
              </a:rPr>
              <a:t>Межличностные отношения  опосредуются деятельностью, решением определенной задачи (производственной, научной, коммерческой) и наличием у ее участников единой цели; зависят от типа производственной деятельности, статуса должности лиц.</a:t>
            </a:r>
          </a:p>
          <a:p>
            <a:pPr marL="342900" indent="-342900">
              <a:buAutoNum type="arabicPeriod"/>
            </a:pP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2     Межличностные отношения – представляют поверхностные связи между членами группы; построены на непосредственных эмоциональных контактах</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2"/>
          <p:cNvSpPr txBox="1">
            <a:spLocks noGrp="1"/>
          </p:cNvSpPr>
          <p:nvPr>
            <p:ph type="title"/>
          </p:nvPr>
        </p:nvSpPr>
        <p:spPr>
          <a:xfrm>
            <a:off x="457200" y="0"/>
            <a:ext cx="8229600" cy="1071546"/>
          </a:xfrm>
          <a:prstGeom prst="rect">
            <a:avLst/>
          </a:prstGeom>
        </p:spPr>
        <p:txBody>
          <a:bodyPr vert="horz" lIns="91440" tIns="45720" rIns="91440" bIns="45720" rtlCol="0">
            <a:normAutofit/>
          </a:bodyPr>
          <a:lstStyle/>
          <a:p>
            <a:pPr lvl="0">
              <a:spcBef>
                <a:spcPct val="20000"/>
              </a:spcBef>
              <a:defRPr/>
            </a:pPr>
            <a:r>
              <a:rPr kumimoji="0" lang="ru-RU" sz="2000" b="0" i="1" u="none" strike="noStrike" kern="1200" cap="none" spc="0" normalizeH="0" noProof="0" dirty="0" smtClean="0">
                <a:ln>
                  <a:noFill/>
                </a:ln>
                <a:solidFill>
                  <a:schemeClr val="tx1">
                    <a:tint val="75000"/>
                  </a:schemeClr>
                </a:solidFill>
                <a:effectLst/>
                <a:uLnTx/>
                <a:uFillTx/>
                <a:latin typeface="Times New Roman" pitchFamily="18" charset="0"/>
                <a:ea typeface="+mn-ea"/>
                <a:cs typeface="Times New Roman" pitchFamily="18" charset="0"/>
              </a:rPr>
              <a:t/>
            </a:r>
            <a:br>
              <a:rPr kumimoji="0" lang="ru-RU" sz="2000" b="0" i="1" u="none" strike="noStrike" kern="1200" cap="none" spc="0" normalizeH="0" noProof="0" dirty="0" smtClean="0">
                <a:ln>
                  <a:noFill/>
                </a:ln>
                <a:solidFill>
                  <a:schemeClr val="tx1">
                    <a:tint val="75000"/>
                  </a:schemeClr>
                </a:solidFill>
                <a:effectLst/>
                <a:uLnTx/>
                <a:uFillTx/>
                <a:latin typeface="Times New Roman" pitchFamily="18" charset="0"/>
                <a:ea typeface="+mn-ea"/>
                <a:cs typeface="Times New Roman" pitchFamily="18" charset="0"/>
              </a:rPr>
            </a:br>
            <a:endParaRPr kumimoji="0" lang="ru-RU" sz="2000" b="0" i="1"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endParaRPr>
          </a:p>
        </p:txBody>
      </p:sp>
      <p:sp>
        <p:nvSpPr>
          <p:cNvPr id="6" name="Прямоугольник 5"/>
          <p:cNvSpPr/>
          <p:nvPr/>
        </p:nvSpPr>
        <p:spPr>
          <a:xfrm>
            <a:off x="2286000" y="214291"/>
            <a:ext cx="4572000" cy="898708"/>
          </a:xfrm>
          <a:prstGeom prst="rect">
            <a:avLst/>
          </a:prstGeom>
        </p:spPr>
        <p:txBody>
          <a:bodyPr wrap="square">
            <a:spAutoFit/>
          </a:bodyPr>
          <a:lstStyle/>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Поволжский государственный колледж –</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УД Психология делового общения</a:t>
            </a:r>
          </a:p>
          <a:p>
            <a:pPr lvl="0" algn="ctr">
              <a:spcBef>
                <a:spcPct val="20000"/>
              </a:spcBef>
              <a:defRPr/>
            </a:pPr>
            <a:r>
              <a:rPr lang="ru-RU" sz="1400" i="1" dirty="0" smtClean="0">
                <a:solidFill>
                  <a:schemeClr val="tx1">
                    <a:tint val="75000"/>
                  </a:schemeClr>
                </a:solidFill>
                <a:latin typeface="Times New Roman" pitchFamily="18" charset="0"/>
                <a:cs typeface="Times New Roman" pitchFamily="18" charset="0"/>
              </a:rPr>
              <a:t>Специальность «Туризм</a:t>
            </a:r>
            <a:r>
              <a:rPr lang="ru-RU" i="1" dirty="0" smtClean="0">
                <a:solidFill>
                  <a:schemeClr val="tx1">
                    <a:tint val="75000"/>
                  </a:schemeClr>
                </a:solidFill>
              </a:rPr>
              <a:t>» </a:t>
            </a:r>
          </a:p>
        </p:txBody>
      </p:sp>
      <p:sp>
        <p:nvSpPr>
          <p:cNvPr id="8" name="Содержимое 3"/>
          <p:cNvSpPr>
            <a:spLocks noGrp="1"/>
          </p:cNvSpPr>
          <p:nvPr>
            <p:ph idx="1"/>
          </p:nvPr>
        </p:nvSpPr>
        <p:spPr>
          <a:xfrm>
            <a:off x="428596" y="2428868"/>
            <a:ext cx="8258204" cy="3697295"/>
          </a:xfrm>
        </p:spPr>
        <p:txBody>
          <a:bodyPr>
            <a:normAutofit/>
          </a:bodyPr>
          <a:lstStyle/>
          <a:p>
            <a:pPr>
              <a:buNone/>
            </a:pPr>
            <a:r>
              <a:rPr lang="ru-RU" sz="2400" dirty="0" smtClean="0">
                <a:latin typeface="Times New Roman" pitchFamily="18" charset="0"/>
                <a:cs typeface="Times New Roman" pitchFamily="18" charset="0"/>
              </a:rPr>
              <a:t>   </a:t>
            </a:r>
          </a:p>
          <a:p>
            <a:pPr>
              <a:buNone/>
            </a:pPr>
            <a:endParaRPr lang="ru-RU" sz="2000" dirty="0" smtClean="0"/>
          </a:p>
          <a:p>
            <a:pPr algn="just">
              <a:buNone/>
            </a:pPr>
            <a:endParaRPr lang="ru-RU" sz="2000" dirty="0" smtClean="0">
              <a:latin typeface="Times New Roman" pitchFamily="18" charset="0"/>
              <a:cs typeface="Times New Roman" pitchFamily="18" charset="0"/>
            </a:endParaRPr>
          </a:p>
          <a:p>
            <a:endParaRPr lang="ru-RU" sz="2400" dirty="0"/>
          </a:p>
        </p:txBody>
      </p:sp>
      <p:sp>
        <p:nvSpPr>
          <p:cNvPr id="11" name="Прямоугольник 10"/>
          <p:cNvSpPr/>
          <p:nvPr/>
        </p:nvSpPr>
        <p:spPr>
          <a:xfrm>
            <a:off x="785786" y="1142984"/>
            <a:ext cx="7858180" cy="1200329"/>
          </a:xfrm>
          <a:prstGeom prst="rect">
            <a:avLst/>
          </a:prstGeom>
        </p:spPr>
        <p:txBody>
          <a:bodyPr wrap="square">
            <a:spAutoFit/>
          </a:bodyPr>
          <a:lstStyle/>
          <a:p>
            <a:r>
              <a:rPr lang="ru-RU" b="1" dirty="0" smtClean="0">
                <a:latin typeface="Times New Roman" pitchFamily="18" charset="0"/>
                <a:cs typeface="Times New Roman" pitchFamily="18" charset="0"/>
              </a:rPr>
              <a:t>Тема: Социальное взаимодействие в коллективе и его условия.</a:t>
            </a:r>
          </a:p>
          <a:p>
            <a:r>
              <a:rPr lang="ru-RU" b="1" dirty="0" smtClean="0">
                <a:latin typeface="Times New Roman" pitchFamily="18" charset="0"/>
                <a:cs typeface="Times New Roman" pitchFamily="18" charset="0"/>
              </a:rPr>
              <a:t>2. Определение структуры коллектива и межличностных отношений</a:t>
            </a:r>
          </a:p>
          <a:p>
            <a:r>
              <a:rPr lang="ru-RU" b="1" dirty="0" smtClean="0">
                <a:latin typeface="Times New Roman" pitchFamily="18" charset="0"/>
                <a:cs typeface="Times New Roman" pitchFamily="18" charset="0"/>
              </a:rPr>
              <a:t>                          Распределение ролей в группе  </a:t>
            </a: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endParaRPr lang="ru-RU" b="1" dirty="0" smtClean="0">
              <a:latin typeface="Times New Roman" pitchFamily="18" charset="0"/>
              <a:cs typeface="Times New Roman" pitchFamily="18" charset="0"/>
            </a:endParaRPr>
          </a:p>
        </p:txBody>
      </p:sp>
      <p:sp>
        <p:nvSpPr>
          <p:cNvPr id="81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1" i="0" u="none" strike="noStrike" cap="none" normalizeH="0" baseline="0" smtClean="0">
                <a:ln>
                  <a:noFill/>
                </a:ln>
                <a:solidFill>
                  <a:srgbClr val="000000"/>
                </a:solidFill>
                <a:effectLst/>
                <a:latin typeface="Verdana" pitchFamily="34" charset="0"/>
                <a:ea typeface="Times New Roman" pitchFamily="18" charset="0"/>
                <a:cs typeface="Times New Roman" pitchFamily="18" charset="0"/>
              </a:rPr>
              <a:t>Распределение ролей в группе</a:t>
            </a:r>
            <a:endParaRPr kumimoji="0" lang="ru-RU" sz="1800" b="0" i="0" u="none" strike="noStrike" cap="none" normalizeH="0" baseline="0" smtClean="0">
              <a:ln>
                <a:noFill/>
              </a:ln>
              <a:solidFill>
                <a:schemeClr val="tx1"/>
              </a:solidFill>
              <a:effectLst/>
              <a:latin typeface="Arial" pitchFamily="34" charset="0"/>
            </a:endParaRPr>
          </a:p>
        </p:txBody>
      </p:sp>
      <p:graphicFrame>
        <p:nvGraphicFramePr>
          <p:cNvPr id="9" name="Таблица 8"/>
          <p:cNvGraphicFramePr>
            <a:graphicFrameLocks noGrp="1"/>
          </p:cNvGraphicFramePr>
          <p:nvPr/>
        </p:nvGraphicFramePr>
        <p:xfrm>
          <a:off x="-785850" y="2214554"/>
          <a:ext cx="10787138" cy="5939614"/>
        </p:xfrm>
        <a:graphic>
          <a:graphicData uri="http://schemas.openxmlformats.org/drawingml/2006/table">
            <a:tbl>
              <a:tblPr/>
              <a:tblGrid>
                <a:gridCol w="1544870"/>
                <a:gridCol w="3056320"/>
                <a:gridCol w="3209405"/>
                <a:gridCol w="2976543"/>
              </a:tblGrid>
              <a:tr h="270157">
                <a:tc>
                  <a:txBody>
                    <a:bodyPr/>
                    <a:lstStyle/>
                    <a:p>
                      <a:pPr algn="ctr">
                        <a:lnSpc>
                          <a:spcPct val="115000"/>
                        </a:lnSpc>
                        <a:spcAft>
                          <a:spcPts val="1000"/>
                        </a:spcAft>
                      </a:pPr>
                      <a:r>
                        <a:rPr lang="ru-RU" sz="1600" dirty="0">
                          <a:latin typeface="Times New Roman"/>
                          <a:ea typeface="Times New Roman"/>
                          <a:cs typeface="Times New Roman"/>
                        </a:rPr>
                        <a:t>Тип</a:t>
                      </a:r>
                      <a:endParaRPr lang="ru-RU" sz="1600" dirty="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a:latin typeface="Times New Roman"/>
                          <a:ea typeface="Times New Roman"/>
                          <a:cs typeface="Times New Roman"/>
                        </a:rPr>
                        <a:t>Типичный черты</a:t>
                      </a:r>
                      <a:endParaRPr lang="ru-RU" sz="160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a:latin typeface="Times New Roman"/>
                          <a:ea typeface="Times New Roman"/>
                          <a:cs typeface="Times New Roman"/>
                        </a:rPr>
                        <a:t>Положительные качества</a:t>
                      </a:r>
                      <a:endParaRPr lang="ru-RU" sz="160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a:latin typeface="Times New Roman"/>
                          <a:ea typeface="Times New Roman"/>
                          <a:cs typeface="Times New Roman"/>
                        </a:rPr>
                        <a:t>Допустимые недостатки</a:t>
                      </a:r>
                      <a:endParaRPr lang="ru-RU" sz="1600">
                        <a:latin typeface="Calibri"/>
                        <a:ea typeface="Calibri"/>
                        <a:cs typeface="Times New Roman"/>
                      </a:endParaRPr>
                    </a:p>
                  </a:txBody>
                  <a:tcPr marL="0" marR="0" marT="0" marB="0" anchor="ctr">
                    <a:lnL>
                      <a:noFill/>
                    </a:lnL>
                    <a:lnR>
                      <a:noFill/>
                    </a:lnR>
                    <a:lnT>
                      <a:noFill/>
                    </a:lnT>
                    <a:lnB>
                      <a:noFill/>
                    </a:lnB>
                    <a:solidFill>
                      <a:srgbClr val="E8E8E6"/>
                    </a:solidFill>
                  </a:tcPr>
                </a:tc>
              </a:tr>
              <a:tr h="1135497">
                <a:tc>
                  <a:txBody>
                    <a:bodyPr/>
                    <a:lstStyle/>
                    <a:p>
                      <a:pPr algn="ctr">
                        <a:lnSpc>
                          <a:spcPct val="115000"/>
                        </a:lnSpc>
                        <a:spcAft>
                          <a:spcPts val="1000"/>
                        </a:spcAft>
                      </a:pPr>
                      <a:r>
                        <a:rPr lang="ru-RU" sz="1600" dirty="0">
                          <a:latin typeface="Times New Roman"/>
                          <a:ea typeface="Times New Roman"/>
                          <a:cs typeface="Times New Roman"/>
                        </a:rPr>
                        <a:t>«Администратор»</a:t>
                      </a:r>
                      <a:endParaRPr lang="ru-RU" sz="1600" dirty="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dirty="0">
                          <a:latin typeface="Times New Roman"/>
                          <a:ea typeface="Times New Roman"/>
                          <a:cs typeface="Times New Roman"/>
                        </a:rPr>
                        <a:t>Консервативен, обязателен, предсказуем</a:t>
                      </a:r>
                      <a:endParaRPr lang="ru-RU" sz="1600" dirty="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dirty="0">
                          <a:latin typeface="Times New Roman"/>
                          <a:ea typeface="Times New Roman"/>
                          <a:cs typeface="Times New Roman"/>
                        </a:rPr>
                        <a:t>Организаторские способности, практический здравый ум, высокая работоспособность, самодисциплина</a:t>
                      </a:r>
                      <a:endParaRPr lang="ru-RU" sz="1600" dirty="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a:latin typeface="Times New Roman"/>
                          <a:ea typeface="Times New Roman"/>
                          <a:cs typeface="Times New Roman"/>
                        </a:rPr>
                        <a:t>Недостаточная гибкость, отсутствие реакции на предложенные идеи</a:t>
                      </a:r>
                      <a:endParaRPr lang="ru-RU" sz="1600">
                        <a:latin typeface="Calibri"/>
                        <a:ea typeface="Calibri"/>
                        <a:cs typeface="Times New Roman"/>
                      </a:endParaRPr>
                    </a:p>
                  </a:txBody>
                  <a:tcPr marL="0" marR="0" marT="0" marB="0" anchor="ctr">
                    <a:lnL>
                      <a:noFill/>
                    </a:lnL>
                    <a:lnR>
                      <a:noFill/>
                    </a:lnR>
                    <a:lnT>
                      <a:noFill/>
                    </a:lnT>
                    <a:lnB>
                      <a:noFill/>
                    </a:lnB>
                    <a:solidFill>
                      <a:srgbClr val="E8E8E6"/>
                    </a:solidFill>
                  </a:tcPr>
                </a:tc>
              </a:tr>
              <a:tr h="847051">
                <a:tc>
                  <a:txBody>
                    <a:bodyPr/>
                    <a:lstStyle/>
                    <a:p>
                      <a:pPr algn="ctr">
                        <a:lnSpc>
                          <a:spcPct val="115000"/>
                        </a:lnSpc>
                        <a:spcAft>
                          <a:spcPts val="1000"/>
                        </a:spcAft>
                      </a:pPr>
                      <a:r>
                        <a:rPr lang="ru-RU" sz="1600">
                          <a:latin typeface="Times New Roman"/>
                          <a:ea typeface="Times New Roman"/>
                          <a:cs typeface="Times New Roman"/>
                        </a:rPr>
                        <a:t>«Мыслитель»</a:t>
                      </a:r>
                      <a:endParaRPr lang="ru-RU" sz="160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a:latin typeface="Times New Roman"/>
                          <a:ea typeface="Times New Roman"/>
                          <a:cs typeface="Times New Roman"/>
                        </a:rPr>
                        <a:t>Индивидуальный, серьезный, не ортодоксальный</a:t>
                      </a:r>
                      <a:endParaRPr lang="ru-RU" sz="160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dirty="0">
                          <a:latin typeface="Times New Roman"/>
                          <a:ea typeface="Times New Roman"/>
                          <a:cs typeface="Times New Roman"/>
                        </a:rPr>
                        <a:t>Одаренность, воображение, интеллект</a:t>
                      </a:r>
                      <a:endParaRPr lang="ru-RU" sz="1600" dirty="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dirty="0">
                          <a:latin typeface="Times New Roman"/>
                          <a:ea typeface="Times New Roman"/>
                          <a:cs typeface="Times New Roman"/>
                        </a:rPr>
                        <a:t>Рассеянность, «витание в облаках», склонность не</a:t>
                      </a:r>
                      <a:br>
                        <a:rPr lang="ru-RU" sz="1600" dirty="0">
                          <a:latin typeface="Times New Roman"/>
                          <a:ea typeface="Times New Roman"/>
                          <a:cs typeface="Times New Roman"/>
                        </a:rPr>
                      </a:br>
                      <a:r>
                        <a:rPr lang="ru-RU" sz="1600" dirty="0">
                          <a:latin typeface="Times New Roman"/>
                          <a:ea typeface="Times New Roman"/>
                          <a:cs typeface="Times New Roman"/>
                        </a:rPr>
                        <a:t>замечать практические детали</a:t>
                      </a:r>
                      <a:endParaRPr lang="ru-RU" sz="1600" dirty="0">
                        <a:latin typeface="Calibri"/>
                        <a:ea typeface="Calibri"/>
                        <a:cs typeface="Times New Roman"/>
                      </a:endParaRPr>
                    </a:p>
                  </a:txBody>
                  <a:tcPr marL="0" marR="0" marT="0" marB="0" anchor="ctr">
                    <a:lnL>
                      <a:noFill/>
                    </a:lnL>
                    <a:lnR>
                      <a:noFill/>
                    </a:lnR>
                    <a:lnT>
                      <a:noFill/>
                    </a:lnT>
                    <a:lnB>
                      <a:noFill/>
                    </a:lnB>
                    <a:solidFill>
                      <a:srgbClr val="E8E8E6"/>
                    </a:solidFill>
                  </a:tcPr>
                </a:tc>
              </a:tr>
              <a:tr h="847051">
                <a:tc>
                  <a:txBody>
                    <a:bodyPr/>
                    <a:lstStyle/>
                    <a:p>
                      <a:pPr algn="ctr">
                        <a:lnSpc>
                          <a:spcPct val="115000"/>
                        </a:lnSpc>
                        <a:spcAft>
                          <a:spcPts val="1000"/>
                        </a:spcAft>
                      </a:pPr>
                      <a:r>
                        <a:rPr lang="ru-RU" sz="1600">
                          <a:latin typeface="Times New Roman"/>
                          <a:ea typeface="Times New Roman"/>
                          <a:cs typeface="Times New Roman"/>
                        </a:rPr>
                        <a:t>«Исследователь ресурсов»</a:t>
                      </a:r>
                      <a:endParaRPr lang="ru-RU" sz="160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a:latin typeface="Times New Roman"/>
                          <a:ea typeface="Times New Roman"/>
                          <a:cs typeface="Times New Roman"/>
                        </a:rPr>
                        <a:t>Экстраверт, восторженный, любознательный, общительный</a:t>
                      </a:r>
                      <a:endParaRPr lang="ru-RU" sz="160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dirty="0">
                          <a:latin typeface="Times New Roman"/>
                          <a:ea typeface="Times New Roman"/>
                          <a:cs typeface="Times New Roman"/>
                        </a:rPr>
                        <a:t>Умение сходиться с людьми и исследовать все новое</a:t>
                      </a:r>
                      <a:endParaRPr lang="ru-RU" sz="1600" dirty="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dirty="0">
                          <a:latin typeface="Times New Roman"/>
                          <a:ea typeface="Times New Roman"/>
                          <a:cs typeface="Times New Roman"/>
                        </a:rPr>
                        <a:t>Склонность терять интерес к работе, когда проходит увлечение</a:t>
                      </a:r>
                      <a:endParaRPr lang="ru-RU" sz="1600" dirty="0">
                        <a:latin typeface="Calibri"/>
                        <a:ea typeface="Calibri"/>
                        <a:cs typeface="Times New Roman"/>
                      </a:endParaRPr>
                    </a:p>
                  </a:txBody>
                  <a:tcPr marL="0" marR="0" marT="0" marB="0" anchor="ctr">
                    <a:lnL>
                      <a:noFill/>
                    </a:lnL>
                    <a:lnR>
                      <a:noFill/>
                    </a:lnR>
                    <a:lnT>
                      <a:noFill/>
                    </a:lnT>
                    <a:lnB>
                      <a:noFill/>
                    </a:lnB>
                    <a:solidFill>
                      <a:srgbClr val="E8E8E6"/>
                    </a:solidFill>
                  </a:tcPr>
                </a:tc>
              </a:tr>
              <a:tr h="847051">
                <a:tc>
                  <a:txBody>
                    <a:bodyPr/>
                    <a:lstStyle/>
                    <a:p>
                      <a:pPr algn="ctr">
                        <a:lnSpc>
                          <a:spcPct val="115000"/>
                        </a:lnSpc>
                        <a:spcAft>
                          <a:spcPts val="1000"/>
                        </a:spcAft>
                      </a:pPr>
                      <a:r>
                        <a:rPr lang="ru-RU" sz="1600">
                          <a:latin typeface="Times New Roman"/>
                          <a:ea typeface="Times New Roman"/>
                          <a:cs typeface="Times New Roman"/>
                        </a:rPr>
                        <a:t>«Оценивающий»</a:t>
                      </a:r>
                      <a:endParaRPr lang="ru-RU" sz="160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dirty="0">
                          <a:latin typeface="Times New Roman"/>
                          <a:ea typeface="Times New Roman"/>
                          <a:cs typeface="Times New Roman"/>
                        </a:rPr>
                        <a:t>Рассудительный, хладнокровный, осторожный</a:t>
                      </a:r>
                      <a:endParaRPr lang="ru-RU" sz="1600" dirty="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a:latin typeface="Times New Roman"/>
                          <a:ea typeface="Times New Roman"/>
                          <a:cs typeface="Times New Roman"/>
                        </a:rPr>
                        <a:t>Благоразумность, практичность</a:t>
                      </a:r>
                      <a:endParaRPr lang="ru-RU" sz="160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dirty="0">
                          <a:latin typeface="Times New Roman"/>
                          <a:ea typeface="Times New Roman"/>
                          <a:cs typeface="Times New Roman"/>
                        </a:rPr>
                        <a:t>Недостаток вдохновения или способности стимулировать других</a:t>
                      </a:r>
                      <a:endParaRPr lang="ru-RU" sz="1600" dirty="0">
                        <a:latin typeface="Calibri"/>
                        <a:ea typeface="Calibri"/>
                        <a:cs typeface="Times New Roman"/>
                      </a:endParaRPr>
                    </a:p>
                  </a:txBody>
                  <a:tcPr marL="0" marR="0" marT="0" marB="0" anchor="ctr">
                    <a:lnL>
                      <a:noFill/>
                    </a:lnL>
                    <a:lnR>
                      <a:noFill/>
                    </a:lnR>
                    <a:lnT>
                      <a:noFill/>
                    </a:lnT>
                    <a:lnB>
                      <a:noFill/>
                    </a:lnB>
                    <a:solidFill>
                      <a:srgbClr val="E8E8E6"/>
                    </a:solidFill>
                  </a:tcPr>
                </a:tc>
              </a:tr>
              <a:tr h="1135497">
                <a:tc>
                  <a:txBody>
                    <a:bodyPr/>
                    <a:lstStyle/>
                    <a:p>
                      <a:pPr algn="ctr">
                        <a:lnSpc>
                          <a:spcPct val="115000"/>
                        </a:lnSpc>
                        <a:spcAft>
                          <a:spcPts val="1000"/>
                        </a:spcAft>
                      </a:pPr>
                      <a:r>
                        <a:rPr lang="ru-RU" sz="1600">
                          <a:latin typeface="Times New Roman"/>
                          <a:ea typeface="Times New Roman"/>
                          <a:cs typeface="Times New Roman"/>
                        </a:rPr>
                        <a:t>«Душа команды»</a:t>
                      </a:r>
                      <a:endParaRPr lang="ru-RU" sz="160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a:latin typeface="Times New Roman"/>
                          <a:ea typeface="Times New Roman"/>
                          <a:cs typeface="Times New Roman"/>
                        </a:rPr>
                        <a:t>Социально ориентированный, чувствительный, мягкий</a:t>
                      </a:r>
                      <a:endParaRPr lang="ru-RU" sz="160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a:latin typeface="Times New Roman"/>
                          <a:ea typeface="Times New Roman"/>
                          <a:cs typeface="Times New Roman"/>
                        </a:rPr>
                        <a:t>Умение адекватно реагировать на людей и ситуации, способность поддерживать дух коллекти визма</a:t>
                      </a:r>
                      <a:endParaRPr lang="ru-RU" sz="160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dirty="0">
                          <a:latin typeface="Times New Roman"/>
                          <a:ea typeface="Times New Roman"/>
                          <a:cs typeface="Times New Roman"/>
                        </a:rPr>
                        <a:t>Нерешительность в критические моменты</a:t>
                      </a:r>
                      <a:endParaRPr lang="ru-RU" sz="1600" dirty="0">
                        <a:latin typeface="Calibri"/>
                        <a:ea typeface="Calibri"/>
                        <a:cs typeface="Times New Roman"/>
                      </a:endParaRPr>
                    </a:p>
                  </a:txBody>
                  <a:tcPr marL="0" marR="0" marT="0" marB="0" anchor="ctr">
                    <a:lnL>
                      <a:noFill/>
                    </a:lnL>
                    <a:lnR>
                      <a:noFill/>
                    </a:lnR>
                    <a:lnT>
                      <a:noFill/>
                    </a:lnT>
                    <a:lnB>
                      <a:noFill/>
                    </a:lnB>
                    <a:solidFill>
                      <a:srgbClr val="E8E8E6"/>
                    </a:solidFill>
                  </a:tcPr>
                </a:tc>
              </a:tr>
              <a:tr h="847051">
                <a:tc>
                  <a:txBody>
                    <a:bodyPr/>
                    <a:lstStyle/>
                    <a:p>
                      <a:pPr algn="ctr">
                        <a:lnSpc>
                          <a:spcPct val="115000"/>
                        </a:lnSpc>
                        <a:spcAft>
                          <a:spcPts val="1000"/>
                        </a:spcAft>
                      </a:pPr>
                      <a:r>
                        <a:rPr lang="ru-RU" sz="1600" dirty="0">
                          <a:latin typeface="Times New Roman"/>
                          <a:ea typeface="Times New Roman"/>
                          <a:cs typeface="Times New Roman"/>
                        </a:rPr>
                        <a:t>«Доводящий до конца»</a:t>
                      </a:r>
                      <a:endParaRPr lang="ru-RU" sz="1600" dirty="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dirty="0">
                          <a:latin typeface="Times New Roman"/>
                          <a:ea typeface="Times New Roman"/>
                          <a:cs typeface="Times New Roman"/>
                        </a:rPr>
                        <a:t>Старательный, организованный, добросовестный</a:t>
                      </a:r>
                      <a:endParaRPr lang="ru-RU" sz="1600" dirty="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dirty="0">
                          <a:latin typeface="Times New Roman"/>
                          <a:ea typeface="Times New Roman"/>
                          <a:cs typeface="Times New Roman"/>
                        </a:rPr>
                        <a:t>Умение доводить дело до конца, стремление к качественному выполнению работы</a:t>
                      </a:r>
                      <a:endParaRPr lang="ru-RU" sz="1600" dirty="0">
                        <a:latin typeface="Calibri"/>
                        <a:ea typeface="Calibri"/>
                        <a:cs typeface="Times New Roman"/>
                      </a:endParaRPr>
                    </a:p>
                  </a:txBody>
                  <a:tcPr marL="0" marR="0" marT="0" marB="0" anchor="ctr">
                    <a:lnL>
                      <a:noFill/>
                    </a:lnL>
                    <a:lnR>
                      <a:noFill/>
                    </a:lnR>
                    <a:lnT>
                      <a:noFill/>
                    </a:lnT>
                    <a:lnB>
                      <a:noFill/>
                    </a:lnB>
                    <a:solidFill>
                      <a:srgbClr val="E8E8E6"/>
                    </a:solidFill>
                  </a:tcPr>
                </a:tc>
                <a:tc>
                  <a:txBody>
                    <a:bodyPr/>
                    <a:lstStyle/>
                    <a:p>
                      <a:pPr algn="ctr">
                        <a:lnSpc>
                          <a:spcPct val="115000"/>
                        </a:lnSpc>
                        <a:spcAft>
                          <a:spcPts val="1000"/>
                        </a:spcAft>
                      </a:pPr>
                      <a:r>
                        <a:rPr lang="ru-RU" sz="1600" dirty="0">
                          <a:latin typeface="Times New Roman"/>
                          <a:ea typeface="Times New Roman"/>
                          <a:cs typeface="Times New Roman"/>
                        </a:rPr>
                        <a:t>Свойство волноваться из-за пустяков, неумение «не вмешиваться в чужие дела»</a:t>
                      </a:r>
                      <a:endParaRPr lang="ru-RU" sz="1600" dirty="0">
                        <a:latin typeface="Calibri"/>
                        <a:ea typeface="Calibri"/>
                        <a:cs typeface="Times New Roman"/>
                      </a:endParaRPr>
                    </a:p>
                  </a:txBody>
                  <a:tcPr marL="0" marR="0" marT="0" marB="0" anchor="ctr">
                    <a:lnL>
                      <a:noFill/>
                    </a:lnL>
                    <a:lnR>
                      <a:noFill/>
                    </a:lnR>
                    <a:lnT>
                      <a:noFill/>
                    </a:lnT>
                    <a:lnB>
                      <a:noFill/>
                    </a:lnB>
                    <a:solidFill>
                      <a:srgbClr val="E8E8E6"/>
                    </a:solidFill>
                  </a:tcPr>
                </a:tc>
              </a:tr>
            </a:tbl>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2242</TotalTime>
  <Words>1983</Words>
  <Application>Microsoft Office PowerPoint</Application>
  <PresentationFormat>Экран (4:3)</PresentationFormat>
  <Paragraphs>212</Paragraphs>
  <Slides>12</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Раздел II. ДЕЛОВОЕ ОБЩЕНИЕ В КОЛЛЕКТИВЕ  Тема 2.1. Социальное взаимодействие в коллективе и его условия  Изучаемые вопросы :   1.  Коллектив и его социально-психологические особенности 2. Определение структуры коллектива и межличностных отношений    3. ПЗ 4. Исследование психологии межличностных отношений. Социометрия.                                                                                Занятия 10 - 12   </vt:lpstr>
      <vt:lpstr>  Тема: Социальное взаимодействие в коллективе и его условия. 2. Определение структуры коллектива и межличностных отношений – занятие 2   </vt:lpstr>
      <vt:lpstr>  Тема: Социальное взаимодействие в коллективе и его условия. 2. Определение структуры коллектива и межличностных отношений – занятие 2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Организация подготовки по специальностям  «Гостиничный сервис» и «Гостиничное дело» на основе требований ФГОС СПО и чемпионата «Молодые профессионалы»/ демонстрационного экзамена </dc:title>
  <dc:creator>sgppk</dc:creator>
  <cp:lastModifiedBy>sgppk</cp:lastModifiedBy>
  <cp:revision>131</cp:revision>
  <dcterms:created xsi:type="dcterms:W3CDTF">2019-12-06T08:35:21Z</dcterms:created>
  <dcterms:modified xsi:type="dcterms:W3CDTF">2020-03-27T07:02:37Z</dcterms:modified>
</cp:coreProperties>
</file>