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50"/>
  </p:notesMasterIdLst>
  <p:sldIdLst>
    <p:sldId id="272" r:id="rId2"/>
    <p:sldId id="310" r:id="rId3"/>
    <p:sldId id="289" r:id="rId4"/>
    <p:sldId id="262" r:id="rId5"/>
    <p:sldId id="282" r:id="rId6"/>
    <p:sldId id="276" r:id="rId7"/>
    <p:sldId id="281" r:id="rId8"/>
    <p:sldId id="312" r:id="rId9"/>
    <p:sldId id="313" r:id="rId10"/>
    <p:sldId id="314" r:id="rId11"/>
    <p:sldId id="277" r:id="rId12"/>
    <p:sldId id="315" r:id="rId13"/>
    <p:sldId id="316" r:id="rId14"/>
    <p:sldId id="317" r:id="rId15"/>
    <p:sldId id="318" r:id="rId16"/>
    <p:sldId id="319" r:id="rId17"/>
    <p:sldId id="320" r:id="rId18"/>
    <p:sldId id="321" r:id="rId19"/>
    <p:sldId id="322" r:id="rId20"/>
    <p:sldId id="323" r:id="rId21"/>
    <p:sldId id="308" r:id="rId22"/>
    <p:sldId id="260" r:id="rId23"/>
    <p:sldId id="284" r:id="rId24"/>
    <p:sldId id="275" r:id="rId25"/>
    <p:sldId id="285" r:id="rId26"/>
    <p:sldId id="286" r:id="rId27"/>
    <p:sldId id="283" r:id="rId28"/>
    <p:sldId id="324" r:id="rId29"/>
    <p:sldId id="307" r:id="rId30"/>
    <p:sldId id="300" r:id="rId31"/>
    <p:sldId id="261" r:id="rId32"/>
    <p:sldId id="301" r:id="rId33"/>
    <p:sldId id="257" r:id="rId34"/>
    <p:sldId id="302" r:id="rId35"/>
    <p:sldId id="303" r:id="rId36"/>
    <p:sldId id="304" r:id="rId37"/>
    <p:sldId id="305" r:id="rId38"/>
    <p:sldId id="306" r:id="rId39"/>
    <p:sldId id="288" r:id="rId40"/>
    <p:sldId id="291" r:id="rId41"/>
    <p:sldId id="299" r:id="rId42"/>
    <p:sldId id="292" r:id="rId43"/>
    <p:sldId id="294" r:id="rId44"/>
    <p:sldId id="295" r:id="rId45"/>
    <p:sldId id="296" r:id="rId46"/>
    <p:sldId id="297" r:id="rId47"/>
    <p:sldId id="298" r:id="rId48"/>
    <p:sldId id="293"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9" autoAdjust="0"/>
    <p:restoredTop sz="96144" autoAdjust="0"/>
  </p:normalViewPr>
  <p:slideViewPr>
    <p:cSldViewPr>
      <p:cViewPr>
        <p:scale>
          <a:sx n="60" d="100"/>
          <a:sy n="60" d="100"/>
        </p:scale>
        <p:origin x="-1476" y="-208"/>
      </p:cViewPr>
      <p:guideLst>
        <p:guide orient="horz" pos="2160"/>
        <p:guide pos="2880"/>
      </p:guideLst>
    </p:cSldViewPr>
  </p:slideViewPr>
  <p:outlineViewPr>
    <p:cViewPr>
      <p:scale>
        <a:sx n="33" d="100"/>
        <a:sy n="33" d="100"/>
      </p:scale>
      <p:origin x="0" y="134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CA9025-D4D3-425C-AE22-0B320887A7B4}" type="datetimeFigureOut">
              <a:rPr lang="ru-RU" smtClean="0"/>
              <a:pPr/>
              <a:t>21.11.2021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894AAC-66F3-49C4-9D51-CA5FF86D2A14}" type="slidenum">
              <a:rPr lang="ru-RU" smtClean="0"/>
              <a:pPr/>
              <a:t>‹#›</a:t>
            </a:fld>
            <a:endParaRPr lang="ru-RU"/>
          </a:p>
        </p:txBody>
      </p:sp>
    </p:spTree>
    <p:extLst>
      <p:ext uri="{BB962C8B-B14F-4D97-AF65-F5344CB8AC3E}">
        <p14:creationId xmlns:p14="http://schemas.microsoft.com/office/powerpoint/2010/main" val="1688201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2894AAC-66F3-49C4-9D51-CA5FF86D2A14}" type="slidenum">
              <a:rPr lang="ru-RU" smtClean="0"/>
              <a:pPr/>
              <a:t>11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2894AAC-66F3-49C4-9D51-CA5FF86D2A14}" type="slidenum">
              <a:rPr lang="ru-RU" smtClean="0"/>
              <a:pPr/>
              <a:t>33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A3E573E0-0AA2-4DDB-9A84-56F6718968B7}" type="datetimeFigureOut">
              <a:rPr lang="ru-RU" smtClean="0"/>
              <a:pPr/>
              <a:t>21.11.2021</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5968A9F-E3E3-48B5-A5AF-AD6D6ECAD72A}"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A3E573E0-0AA2-4DDB-9A84-56F6718968B7}" type="datetimeFigureOut">
              <a:rPr lang="ru-RU" smtClean="0"/>
              <a:pPr/>
              <a:t>21.11.2021</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5968A9F-E3E3-48B5-A5AF-AD6D6ECAD72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A3E573E0-0AA2-4DDB-9A84-56F6718968B7}" type="datetimeFigureOut">
              <a:rPr lang="ru-RU" smtClean="0"/>
              <a:pPr/>
              <a:t>21.11.2021</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95968A9F-E3E3-48B5-A5AF-AD6D6ECAD72A}"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A3E573E0-0AA2-4DDB-9A84-56F6718968B7}" type="datetimeFigureOut">
              <a:rPr lang="ru-RU" smtClean="0"/>
              <a:pPr/>
              <a:t>21.11.2021</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95968A9F-E3E3-48B5-A5AF-AD6D6ECAD72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A3E573E0-0AA2-4DDB-9A84-56F6718968B7}" type="datetimeFigureOut">
              <a:rPr lang="ru-RU" smtClean="0"/>
              <a:pPr/>
              <a:t>21.11.2021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95968A9F-E3E3-48B5-A5AF-AD6D6ECAD72A}"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A3E573E0-0AA2-4DDB-9A84-56F6718968B7}" type="datetimeFigureOut">
              <a:rPr lang="ru-RU" smtClean="0"/>
              <a:pPr/>
              <a:t>21.11.2021</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95968A9F-E3E3-48B5-A5AF-AD6D6ECAD72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320040"/>
            <a:ext cx="7239000" cy="660688"/>
          </a:xfrm>
        </p:spPr>
        <p:txBody>
          <a:bodyPr>
            <a:normAutofit fontScale="90000"/>
          </a:bodyPr>
          <a:lstStyle/>
          <a:p>
            <a:pPr algn="ctr"/>
            <a:r>
              <a:rPr lang="ru-RU" dirty="0" smtClean="0">
                <a:solidFill>
                  <a:schemeClr val="tx2"/>
                </a:solidFill>
              </a:rPr>
              <a:t>Тематический классный час</a:t>
            </a:r>
            <a:endParaRPr lang="ru-RU" dirty="0">
              <a:solidFill>
                <a:schemeClr val="tx2"/>
              </a:solidFill>
            </a:endParaRPr>
          </a:p>
        </p:txBody>
      </p:sp>
      <p:sp>
        <p:nvSpPr>
          <p:cNvPr id="3" name="Содержимое 2"/>
          <p:cNvSpPr>
            <a:spLocks noGrp="1"/>
          </p:cNvSpPr>
          <p:nvPr>
            <p:ph idx="1"/>
          </p:nvPr>
        </p:nvSpPr>
        <p:spPr>
          <a:xfrm>
            <a:off x="179512" y="1844824"/>
            <a:ext cx="7821512" cy="4357718"/>
          </a:xfrm>
        </p:spPr>
        <p:txBody>
          <a:bodyPr>
            <a:normAutofit fontScale="92500" lnSpcReduction="10000"/>
          </a:bodyPr>
          <a:lstStyle/>
          <a:p>
            <a:pPr algn="ctr">
              <a:buNone/>
            </a:pPr>
            <a:r>
              <a:rPr lang="ru-RU" sz="7800" b="1" dirty="0" smtClean="0">
                <a:solidFill>
                  <a:srgbClr val="FF0000"/>
                </a:solidFill>
              </a:rPr>
              <a:t>«Обязанности водителей, пешеходов, пассажиров» </a:t>
            </a:r>
          </a:p>
          <a:p>
            <a:pPr>
              <a:buNone/>
            </a:pPr>
            <a:endParaRPr lang="ru-RU" sz="1800" dirty="0" smtClean="0"/>
          </a:p>
          <a:p>
            <a:pPr>
              <a:buNone/>
            </a:pPr>
            <a:endParaRPr lang="ru-RU" sz="1800" dirty="0" smtClean="0"/>
          </a:p>
          <a:p>
            <a:pPr>
              <a:buNone/>
            </a:pPr>
            <a:endParaRPr lang="ru-RU"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0194" y="1196752"/>
            <a:ext cx="8064896" cy="4911059"/>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№3.</a:t>
            </a:r>
          </a:p>
          <a:p>
            <a:pPr marL="0" indent="0" algn="just">
              <a:buNone/>
              <a:defRPr/>
            </a:pPr>
            <a:r>
              <a:rPr lang="ru-RU" sz="1800" b="1" dirty="0">
                <a:latin typeface="Times New Roman" pitchFamily="18" charset="0"/>
                <a:cs typeface="Times New Roman" pitchFamily="18" charset="0"/>
              </a:rPr>
              <a:t>Правила. Раздел 2. Пункт 2.1.1. </a:t>
            </a:r>
            <a:r>
              <a:rPr lang="ru-RU" sz="1800" b="1" dirty="0">
                <a:solidFill>
                  <a:srgbClr val="FF0000"/>
                </a:solidFill>
                <a:latin typeface="Times New Roman" pitchFamily="18" charset="0"/>
                <a:cs typeface="Times New Roman" pitchFamily="18" charset="0"/>
              </a:rPr>
              <a:t>Водитель механического транспортного средства обязан иметь при себе и по требованию сотрудников полиции передавать им для проверки весь комплект необходимых документов</a:t>
            </a:r>
            <a:r>
              <a:rPr lang="ru-RU" sz="1800" b="1" dirty="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Комплект необходимых документов – это вот что:</a:t>
            </a:r>
          </a:p>
          <a:p>
            <a:pPr marL="0" indent="0" algn="just">
              <a:buNone/>
              <a:defRPr/>
            </a:pPr>
            <a:r>
              <a:rPr lang="ru-RU" sz="1800" b="1" dirty="0">
                <a:latin typeface="Times New Roman" pitchFamily="18" charset="0"/>
                <a:cs typeface="Times New Roman" pitchFamily="18" charset="0"/>
              </a:rPr>
              <a:t>– </a:t>
            </a:r>
            <a:r>
              <a:rPr lang="ru-RU" sz="1800" b="1" dirty="0">
                <a:solidFill>
                  <a:srgbClr val="FF0000"/>
                </a:solidFill>
                <a:latin typeface="Times New Roman" pitchFamily="18" charset="0"/>
                <a:cs typeface="Times New Roman" pitchFamily="18" charset="0"/>
              </a:rPr>
              <a:t>водительское удостоверение </a:t>
            </a:r>
            <a:r>
              <a:rPr lang="ru-RU" sz="1800" b="1" dirty="0">
                <a:latin typeface="Times New Roman" pitchFamily="18" charset="0"/>
                <a:cs typeface="Times New Roman" pitchFamily="18" charset="0"/>
              </a:rPr>
              <a:t>или временное разрешение на право управления транспортным средством соответствующей категории или подкатегории;</a:t>
            </a:r>
          </a:p>
          <a:p>
            <a:pPr marL="0" indent="0" algn="just">
              <a:buNone/>
              <a:defRPr/>
            </a:pPr>
            <a:r>
              <a:rPr lang="ru-RU" sz="1800" b="1" dirty="0">
                <a:latin typeface="Times New Roman" pitchFamily="18" charset="0"/>
                <a:cs typeface="Times New Roman" pitchFamily="18" charset="0"/>
              </a:rPr>
              <a:t>– </a:t>
            </a:r>
            <a:r>
              <a:rPr lang="ru-RU" sz="1800" b="1" dirty="0">
                <a:solidFill>
                  <a:srgbClr val="FF0000"/>
                </a:solidFill>
                <a:latin typeface="Times New Roman" pitchFamily="18" charset="0"/>
                <a:cs typeface="Times New Roman" pitchFamily="18" charset="0"/>
              </a:rPr>
              <a:t>регистрационные документы на данное транспортное средство </a:t>
            </a:r>
            <a:r>
              <a:rPr lang="ru-RU" sz="1800" b="1" dirty="0">
                <a:latin typeface="Times New Roman" pitchFamily="18" charset="0"/>
                <a:cs typeface="Times New Roman" pitchFamily="18" charset="0"/>
              </a:rPr>
              <a:t>(кроме мопедов), а при наличии прицепа – и на прицеп (кроме прицепов к мопедам);</a:t>
            </a:r>
          </a:p>
          <a:p>
            <a:pPr marL="0" indent="0" algn="just">
              <a:buNone/>
              <a:defRPr/>
            </a:pPr>
            <a:r>
              <a:rPr lang="ru-RU" sz="1800" b="1" dirty="0">
                <a:latin typeface="Times New Roman" pitchFamily="18" charset="0"/>
                <a:cs typeface="Times New Roman" pitchFamily="18" charset="0"/>
              </a:rPr>
              <a:t>– </a:t>
            </a:r>
            <a:r>
              <a:rPr lang="ru-RU" sz="1800" b="1" dirty="0">
                <a:solidFill>
                  <a:srgbClr val="FF0000"/>
                </a:solidFill>
                <a:latin typeface="Times New Roman" pitchFamily="18" charset="0"/>
                <a:cs typeface="Times New Roman" pitchFamily="18" charset="0"/>
              </a:rPr>
              <a:t>страховой полис </a:t>
            </a:r>
            <a:r>
              <a:rPr lang="ru-RU" sz="1800" b="1" dirty="0">
                <a:latin typeface="Times New Roman" pitchFamily="18" charset="0"/>
                <a:cs typeface="Times New Roman" pitchFamily="18" charset="0"/>
              </a:rPr>
              <a:t>обязательного страхования гражданской ответственности владельца транспортного;</a:t>
            </a:r>
          </a:p>
          <a:p>
            <a:pPr marL="0" indent="0" algn="just">
              <a:buNone/>
              <a:defRPr/>
            </a:pPr>
            <a:r>
              <a:rPr lang="ru-RU" sz="1800" b="1" dirty="0">
                <a:latin typeface="Times New Roman" pitchFamily="18" charset="0"/>
                <a:cs typeface="Times New Roman" pitchFamily="18" charset="0"/>
              </a:rPr>
              <a:t>– </a:t>
            </a:r>
            <a:r>
              <a:rPr lang="ru-RU" sz="1800" b="1" dirty="0">
                <a:solidFill>
                  <a:srgbClr val="FF0000"/>
                </a:solidFill>
                <a:latin typeface="Times New Roman" pitchFamily="18" charset="0"/>
                <a:cs typeface="Times New Roman" pitchFamily="18" charset="0"/>
              </a:rPr>
              <a:t>документ, подтверждающий факт установления инвалидности</a:t>
            </a:r>
            <a:r>
              <a:rPr lang="ru-RU" sz="1800" b="1" dirty="0">
                <a:latin typeface="Times New Roman" pitchFamily="18" charset="0"/>
                <a:cs typeface="Times New Roman" pitchFamily="18" charset="0"/>
              </a:rPr>
              <a:t>, в случае управления транспортным средством, на котором установлен опознавательный знак «Инвалид».</a:t>
            </a: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43451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6632"/>
            <a:ext cx="8026706" cy="677108"/>
          </a:xfrm>
          <a:prstGeom prst="rect">
            <a:avLst/>
          </a:prstGeom>
        </p:spPr>
        <p:txBody>
          <a:bodyPr wrap="square">
            <a:spAutoFit/>
          </a:bodyPr>
          <a:lstStyle/>
          <a:p>
            <a:pPr>
              <a:spcBef>
                <a:spcPct val="0"/>
              </a:spcBef>
            </a:pPr>
            <a:r>
              <a:rPr lang="ru-RU" sz="3800" b="1" cap="all" dirty="0" smtClean="0">
                <a:ln w="500">
                  <a:solidFill>
                    <a:schemeClr val="tx2">
                      <a:shade val="20000"/>
                      <a:satMod val="120000"/>
                    </a:schemeClr>
                  </a:solidFill>
                </a:ln>
                <a:solidFill>
                  <a:schemeClr val="tx2"/>
                </a:solidFill>
                <a:latin typeface="+mj-lt"/>
                <a:ea typeface="+mj-ea"/>
                <a:cs typeface="+mj-cs"/>
              </a:rPr>
              <a:t>Водитель обязан:</a:t>
            </a:r>
            <a:endParaRPr lang="ru-RU" sz="3800" b="1" cap="all" dirty="0">
              <a:ln w="500">
                <a:solidFill>
                  <a:schemeClr val="tx2">
                    <a:shade val="20000"/>
                    <a:satMod val="120000"/>
                  </a:schemeClr>
                </a:solidFill>
              </a:ln>
              <a:solidFill>
                <a:schemeClr val="tx2"/>
              </a:solidFill>
              <a:latin typeface="+mj-lt"/>
              <a:ea typeface="+mj-ea"/>
              <a:cs typeface="+mj-cs"/>
            </a:endParaRPr>
          </a:p>
        </p:txBody>
      </p:sp>
      <p:pic>
        <p:nvPicPr>
          <p:cNvPr id="1026" name="Picture 2" descr="C:\Documents and Settings\Admin\Мои документы\рис10пдд.jpg"/>
          <p:cNvPicPr>
            <a:picLocks noChangeAspect="1" noChangeArrowheads="1"/>
          </p:cNvPicPr>
          <p:nvPr/>
        </p:nvPicPr>
        <p:blipFill>
          <a:blip r:embed="rId3"/>
          <a:srcRect/>
          <a:stretch>
            <a:fillRect/>
          </a:stretch>
        </p:blipFill>
        <p:spPr bwMode="auto">
          <a:xfrm>
            <a:off x="5508104" y="116632"/>
            <a:ext cx="2338074" cy="1808418"/>
          </a:xfrm>
          <a:prstGeom prst="rect">
            <a:avLst/>
          </a:prstGeom>
          <a:noFill/>
        </p:spPr>
      </p:pic>
      <p:sp>
        <p:nvSpPr>
          <p:cNvPr id="5" name="Подзаголовок 2"/>
          <p:cNvSpPr txBox="1">
            <a:spLocks/>
          </p:cNvSpPr>
          <p:nvPr/>
        </p:nvSpPr>
        <p:spPr>
          <a:xfrm>
            <a:off x="179513" y="1757963"/>
            <a:ext cx="7920880" cy="4911059"/>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№4.</a:t>
            </a:r>
          </a:p>
          <a:p>
            <a:pPr marL="0" indent="0" algn="just">
              <a:buNone/>
              <a:defRPr/>
            </a:pPr>
            <a:r>
              <a:rPr lang="ru-RU" sz="1800" b="1" dirty="0">
                <a:latin typeface="Times New Roman" pitchFamily="18" charset="0"/>
                <a:cs typeface="Times New Roman" pitchFamily="18" charset="0"/>
              </a:rPr>
              <a:t>Правила. Раздел 2. Пункт 2.3.2. </a:t>
            </a:r>
            <a:r>
              <a:rPr lang="ru-RU" sz="1800" b="1" dirty="0">
                <a:solidFill>
                  <a:srgbClr val="FF0000"/>
                </a:solidFill>
                <a:latin typeface="Times New Roman" pitchFamily="18" charset="0"/>
                <a:cs typeface="Times New Roman" pitchFamily="18" charset="0"/>
              </a:rPr>
              <a:t>Водитель механического транспортного средства обязан по требованию должностных лиц, уполномоченных на осуществление федерального государственного надзора в области безопасности дорожного движения, проходить освидетельствование на состояние алкогольного опьянения</a:t>
            </a:r>
            <a:r>
              <a:rPr lang="ru-RU" sz="1800" b="1" dirty="0">
                <a:latin typeface="Times New Roman" pitchFamily="18" charset="0"/>
                <a:cs typeface="Times New Roman" pitchFamily="18" charset="0"/>
              </a:rPr>
              <a:t>.</a:t>
            </a:r>
          </a:p>
          <a:p>
            <a:pPr marL="0" indent="0" algn="just">
              <a:buNone/>
              <a:defRPr/>
            </a:pPr>
            <a:r>
              <a:rPr lang="ru-RU" sz="1800" b="1" dirty="0" smtClean="0">
                <a:latin typeface="Times New Roman" pitchFamily="18" charset="0"/>
                <a:cs typeface="Times New Roman" pitchFamily="18" charset="0"/>
              </a:rPr>
              <a:t>Если </a:t>
            </a:r>
            <a:r>
              <a:rPr lang="ru-RU" sz="1800" b="1" dirty="0">
                <a:latin typeface="Times New Roman" pitchFamily="18" charset="0"/>
                <a:cs typeface="Times New Roman" pitchFamily="18" charset="0"/>
              </a:rPr>
              <a:t>по просьбе инспектора ГИБДД вы не сможете быстро и членораздельно три раза подряд произнести слово «</a:t>
            </a:r>
            <a:r>
              <a:rPr lang="ru-RU" sz="1800" b="1" dirty="0" err="1">
                <a:latin typeface="Times New Roman" pitchFamily="18" charset="0"/>
                <a:cs typeface="Times New Roman" pitchFamily="18" charset="0"/>
              </a:rPr>
              <a:t>сиреневенький</a:t>
            </a:r>
            <a:r>
              <a:rPr lang="ru-RU" sz="1800" b="1" dirty="0">
                <a:latin typeface="Times New Roman" pitchFamily="18" charset="0"/>
                <a:cs typeface="Times New Roman" pitchFamily="18" charset="0"/>
              </a:rPr>
              <a:t>», у него будет основание, достаточное полагать, что водитель находится в состоянии опьянения.</a:t>
            </a:r>
          </a:p>
          <a:p>
            <a:pPr marL="0" indent="0" algn="just">
              <a:buNone/>
              <a:defRPr/>
            </a:pPr>
            <a:r>
              <a:rPr lang="ru-RU" sz="1800" b="1" dirty="0">
                <a:latin typeface="Times New Roman" pitchFamily="18" charset="0"/>
                <a:cs typeface="Times New Roman" pitchFamily="18" charset="0"/>
              </a:rPr>
              <a:t>И это не шутка.</a:t>
            </a:r>
          </a:p>
          <a:p>
            <a:pPr marL="0" indent="0" algn="just">
              <a:buNone/>
              <a:defRPr/>
            </a:pPr>
            <a:r>
              <a:rPr lang="ru-RU" sz="1800" b="1" dirty="0">
                <a:latin typeface="Times New Roman" pitchFamily="18" charset="0"/>
                <a:cs typeface="Times New Roman" pitchFamily="18" charset="0"/>
              </a:rPr>
              <a:t>В перечне «оснований, достаточных полагать…» есть и такой – «нарушение речи» (см. Постановление Правительства РФ от 26 июня 2008 г. № 475</a:t>
            </a:r>
            <a:r>
              <a:rPr lang="ru-RU" sz="1800" b="1" dirty="0" smtClean="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В таких случаях (когда есть основания, достаточные полагать…) Правила обязывают водителей проходить освидетельствование на состояние опьянения.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diamond(in)">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251521" y="1268760"/>
            <a:ext cx="7920880" cy="5112568"/>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№5.</a:t>
            </a:r>
          </a:p>
          <a:p>
            <a:pPr marL="0" indent="0" algn="just">
              <a:buNone/>
              <a:defRPr/>
            </a:pPr>
            <a:r>
              <a:rPr lang="ru-RU" sz="1800" b="1" dirty="0">
                <a:latin typeface="Times New Roman" pitchFamily="18" charset="0"/>
                <a:cs typeface="Times New Roman" pitchFamily="18" charset="0"/>
              </a:rPr>
              <a:t>Водитель транспортного средства </a:t>
            </a:r>
            <a:r>
              <a:rPr lang="ru-RU" sz="1800" b="1" dirty="0">
                <a:solidFill>
                  <a:srgbClr val="FF0000"/>
                </a:solidFill>
                <a:latin typeface="Times New Roman" pitchFamily="18" charset="0"/>
                <a:cs typeface="Times New Roman" pitchFamily="18" charset="0"/>
              </a:rPr>
              <a:t>обязан знать, какими транспортными средствами ему разрешено управлять.</a:t>
            </a:r>
          </a:p>
          <a:p>
            <a:pPr marL="0" indent="0" algn="just">
              <a:buNone/>
              <a:defRPr/>
            </a:pPr>
            <a:r>
              <a:rPr lang="ru-RU" sz="1800" b="1" dirty="0">
                <a:latin typeface="Times New Roman" pitchFamily="18" charset="0"/>
                <a:cs typeface="Times New Roman" pitchFamily="18" charset="0"/>
              </a:rPr>
              <a:t>В самих ПДД об этом ничего нет. Классификация транспортных средств определена в статье 25 Федерального закона «О безопасности дорожного движения</a:t>
            </a:r>
            <a:r>
              <a:rPr lang="ru-RU" sz="1800" b="1" dirty="0" smtClean="0">
                <a:latin typeface="Times New Roman" pitchFamily="18" charset="0"/>
                <a:cs typeface="Times New Roman" pitchFamily="18" charset="0"/>
              </a:rPr>
              <a:t>», мы рассматривали этот вопрос выше.</a:t>
            </a:r>
          </a:p>
          <a:p>
            <a:pPr marL="0" indent="0" algn="just">
              <a:buNone/>
              <a:defRPr/>
            </a:pPr>
            <a:endParaRPr lang="ru-RU" sz="1800" b="1" dirty="0" smtClean="0">
              <a:latin typeface="Times New Roman" pitchFamily="18" charset="0"/>
              <a:cs typeface="Times New Roman" pitchFamily="18" charset="0"/>
            </a:endParaRPr>
          </a:p>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№6.</a:t>
            </a:r>
          </a:p>
          <a:p>
            <a:pPr marL="0" indent="0" algn="just">
              <a:buNone/>
              <a:defRPr/>
            </a:pPr>
            <a:r>
              <a:rPr lang="ru-RU" sz="1800" b="1" dirty="0">
                <a:latin typeface="Times New Roman" pitchFamily="18" charset="0"/>
                <a:cs typeface="Times New Roman" pitchFamily="18" charset="0"/>
              </a:rPr>
              <a:t>Правила. Раздел 2. Пункт 2.1.2. </a:t>
            </a:r>
            <a:r>
              <a:rPr lang="ru-RU" sz="1800" b="1" dirty="0">
                <a:solidFill>
                  <a:srgbClr val="FF0000"/>
                </a:solidFill>
                <a:latin typeface="Times New Roman" pitchFamily="18" charset="0"/>
                <a:cs typeface="Times New Roman" pitchFamily="18" charset="0"/>
              </a:rPr>
              <a:t>Водитель механического транспортного средства обязан при движении на транспортном средстве, оборудованном ремнями безопасности, быть пристёгнутым и не перевозить пассажиров, не пристёгнутых ремнями. При управлении мотоциклом быть в застёгнутом мотошлеме и не перевозить пассажиров без застёгнутого мотошлема</a:t>
            </a:r>
            <a:r>
              <a:rPr lang="ru-RU" sz="1800" b="1" dirty="0">
                <a:latin typeface="Times New Roman" pitchFamily="18" charset="0"/>
                <a:cs typeface="Times New Roman" pitchFamily="18" charset="0"/>
              </a:rPr>
              <a:t>.</a:t>
            </a:r>
          </a:p>
          <a:p>
            <a:pPr marL="0" indent="0" algn="just">
              <a:buNone/>
              <a:defRPr/>
            </a:pPr>
            <a:r>
              <a:rPr lang="ru-RU" sz="1800" b="1" dirty="0" smtClean="0">
                <a:latin typeface="Times New Roman" pitchFamily="18" charset="0"/>
                <a:cs typeface="Times New Roman" pitchFamily="18" charset="0"/>
              </a:rPr>
              <a:t>Правила </a:t>
            </a:r>
            <a:r>
              <a:rPr lang="ru-RU" sz="1800" b="1" dirty="0">
                <a:latin typeface="Times New Roman" pitchFamily="18" charset="0"/>
                <a:cs typeface="Times New Roman" pitchFamily="18" charset="0"/>
              </a:rPr>
              <a:t>не делают никому никаких исключений – и сам водитель и все пассажиры во время движения должны быть пристёгнуты ремнями безопасности.</a:t>
            </a:r>
          </a:p>
          <a:p>
            <a:pPr marL="0" indent="0" algn="just">
              <a:buNone/>
              <a:defRPr/>
            </a:pPr>
            <a:endParaRPr lang="ru-RU" sz="1800" b="1" dirty="0">
              <a:latin typeface="Times New Roman" pitchFamily="18" charset="0"/>
              <a:cs typeface="Times New Roman" pitchFamily="18" charset="0"/>
            </a:endParaRP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362652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251521" y="1268760"/>
            <a:ext cx="7776864" cy="532859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№7.</a:t>
            </a:r>
          </a:p>
          <a:p>
            <a:pPr marL="0" indent="0" algn="just">
              <a:buNone/>
              <a:defRPr/>
            </a:pPr>
            <a:r>
              <a:rPr lang="ru-RU" sz="1800" b="1" dirty="0">
                <a:latin typeface="Times New Roman" pitchFamily="18" charset="0"/>
                <a:cs typeface="Times New Roman" pitchFamily="18" charset="0"/>
              </a:rPr>
              <a:t>Правила. Раздел 2. Пункт 2.3.3. </a:t>
            </a:r>
            <a:r>
              <a:rPr lang="ru-RU" sz="1800" b="1" dirty="0">
                <a:solidFill>
                  <a:srgbClr val="FF0000"/>
                </a:solidFill>
                <a:latin typeface="Times New Roman" pitchFamily="18" charset="0"/>
                <a:cs typeface="Times New Roman" pitchFamily="18" charset="0"/>
              </a:rPr>
              <a:t>Водитель механического транспортного средства обязан в случаях, предусмотренных законодательством предоставлять транспортное средство:</a:t>
            </a:r>
          </a:p>
          <a:p>
            <a:pPr marL="0" indent="0" algn="just">
              <a:buNone/>
              <a:defRPr/>
            </a:pPr>
            <a:r>
              <a:rPr lang="ru-RU" sz="1800" b="1" dirty="0">
                <a:solidFill>
                  <a:srgbClr val="FF0000"/>
                </a:solidFill>
                <a:latin typeface="Times New Roman" pitchFamily="18" charset="0"/>
                <a:cs typeface="Times New Roman" pitchFamily="18" charset="0"/>
              </a:rPr>
              <a:t>а</a:t>
            </a:r>
            <a:r>
              <a:rPr lang="ru-RU" sz="1800" b="1" dirty="0" smtClean="0">
                <a:solidFill>
                  <a:srgbClr val="FF0000"/>
                </a:solidFill>
                <a:latin typeface="Times New Roman" pitchFamily="18" charset="0"/>
                <a:cs typeface="Times New Roman" pitchFamily="18" charset="0"/>
              </a:rPr>
              <a:t>) сотрудникам </a:t>
            </a:r>
            <a:r>
              <a:rPr lang="ru-RU" sz="1800" b="1" dirty="0">
                <a:solidFill>
                  <a:srgbClr val="FF0000"/>
                </a:solidFill>
                <a:latin typeface="Times New Roman" pitchFamily="18" charset="0"/>
                <a:cs typeface="Times New Roman" pitchFamily="18" charset="0"/>
              </a:rPr>
              <a:t>полиции;</a:t>
            </a:r>
          </a:p>
          <a:p>
            <a:pPr marL="0" indent="0" algn="just">
              <a:buNone/>
              <a:defRPr/>
            </a:pPr>
            <a:r>
              <a:rPr lang="ru-RU" sz="1800" b="1" dirty="0">
                <a:solidFill>
                  <a:srgbClr val="FF0000"/>
                </a:solidFill>
                <a:latin typeface="Times New Roman" pitchFamily="18" charset="0"/>
                <a:cs typeface="Times New Roman" pitchFamily="18" charset="0"/>
              </a:rPr>
              <a:t>б</a:t>
            </a:r>
            <a:r>
              <a:rPr lang="ru-RU" sz="1800" b="1" dirty="0" smtClean="0">
                <a:solidFill>
                  <a:srgbClr val="FF0000"/>
                </a:solidFill>
                <a:latin typeface="Times New Roman" pitchFamily="18" charset="0"/>
                <a:cs typeface="Times New Roman" pitchFamily="18" charset="0"/>
              </a:rPr>
              <a:t>) сотрудникам </a:t>
            </a:r>
            <a:r>
              <a:rPr lang="ru-RU" sz="1800" b="1" dirty="0">
                <a:solidFill>
                  <a:srgbClr val="FF0000"/>
                </a:solidFill>
                <a:latin typeface="Times New Roman" pitchFamily="18" charset="0"/>
                <a:cs typeface="Times New Roman" pitchFamily="18" charset="0"/>
              </a:rPr>
              <a:t>федеральных органов государственной охраны;</a:t>
            </a:r>
          </a:p>
          <a:p>
            <a:pPr marL="0" indent="0" algn="just">
              <a:buNone/>
              <a:defRPr/>
            </a:pPr>
            <a:r>
              <a:rPr lang="ru-RU" sz="1800" b="1" dirty="0">
                <a:solidFill>
                  <a:srgbClr val="FF0000"/>
                </a:solidFill>
                <a:latin typeface="Times New Roman" pitchFamily="18" charset="0"/>
                <a:cs typeface="Times New Roman" pitchFamily="18" charset="0"/>
              </a:rPr>
              <a:t>в</a:t>
            </a:r>
            <a:r>
              <a:rPr lang="ru-RU" sz="1800" b="1" dirty="0" smtClean="0">
                <a:solidFill>
                  <a:srgbClr val="FF0000"/>
                </a:solidFill>
                <a:latin typeface="Times New Roman" pitchFamily="18" charset="0"/>
                <a:cs typeface="Times New Roman" pitchFamily="18" charset="0"/>
              </a:rPr>
              <a:t>) сотрудникам </a:t>
            </a:r>
            <a:r>
              <a:rPr lang="ru-RU" sz="1800" b="1" dirty="0">
                <a:solidFill>
                  <a:srgbClr val="FF0000"/>
                </a:solidFill>
                <a:latin typeface="Times New Roman" pitchFamily="18" charset="0"/>
                <a:cs typeface="Times New Roman" pitchFamily="18" charset="0"/>
              </a:rPr>
              <a:t>органов федеральной службы безопасности</a:t>
            </a:r>
            <a:r>
              <a:rPr lang="ru-RU" sz="1800" b="1" dirty="0">
                <a:latin typeface="Times New Roman" pitchFamily="18" charset="0"/>
                <a:cs typeface="Times New Roman" pitchFamily="18" charset="0"/>
              </a:rPr>
              <a:t>.</a:t>
            </a:r>
          </a:p>
          <a:p>
            <a:pPr marL="0" indent="0" algn="just">
              <a:buNone/>
              <a:defRPr/>
            </a:pPr>
            <a:r>
              <a:rPr lang="ru-RU" sz="1800" b="1" dirty="0" smtClean="0">
                <a:latin typeface="Times New Roman" pitchFamily="18" charset="0"/>
                <a:cs typeface="Times New Roman" pitchFamily="18" charset="0"/>
              </a:rPr>
              <a:t>Права </a:t>
            </a:r>
            <a:r>
              <a:rPr lang="ru-RU" sz="1800" b="1" dirty="0">
                <a:latin typeface="Times New Roman" pitchFamily="18" charset="0"/>
                <a:cs typeface="Times New Roman" pitchFamily="18" charset="0"/>
              </a:rPr>
              <a:t>всех перечисленных выше представителей власти узаконены </a:t>
            </a:r>
            <a:r>
              <a:rPr lang="ru-RU" sz="1800" b="1" dirty="0" smtClean="0">
                <a:latin typeface="Times New Roman" pitchFamily="18" charset="0"/>
                <a:cs typeface="Times New Roman" pitchFamily="18" charset="0"/>
              </a:rPr>
              <a:t>официально: Закон </a:t>
            </a:r>
            <a:r>
              <a:rPr lang="ru-RU" sz="1800" b="1" dirty="0">
                <a:latin typeface="Times New Roman" pitchFamily="18" charset="0"/>
                <a:cs typeface="Times New Roman" pitchFamily="18" charset="0"/>
              </a:rPr>
              <a:t>Российской федерации </a:t>
            </a:r>
            <a:r>
              <a:rPr lang="ru-RU" sz="1800" b="1" dirty="0">
                <a:solidFill>
                  <a:srgbClr val="FF0000"/>
                </a:solidFill>
                <a:latin typeface="Times New Roman" pitchFamily="18" charset="0"/>
                <a:cs typeface="Times New Roman" pitchFamily="18" charset="0"/>
              </a:rPr>
              <a:t>«О полиции»</a:t>
            </a:r>
            <a:r>
              <a:rPr lang="ru-RU" sz="1800" b="1" dirty="0">
                <a:latin typeface="Times New Roman" pitchFamily="18" charset="0"/>
                <a:cs typeface="Times New Roman" pitchFamily="18" charset="0"/>
              </a:rPr>
              <a:t>, </a:t>
            </a:r>
            <a:r>
              <a:rPr lang="ru-RU" sz="1800" b="1" dirty="0" smtClean="0">
                <a:latin typeface="Times New Roman" pitchFamily="18" charset="0"/>
                <a:cs typeface="Times New Roman" pitchFamily="18" charset="0"/>
              </a:rPr>
              <a:t>Федеральный закон </a:t>
            </a:r>
            <a:r>
              <a:rPr lang="ru-RU" sz="1800" b="1" dirty="0">
                <a:solidFill>
                  <a:srgbClr val="FF0000"/>
                </a:solidFill>
                <a:latin typeface="Times New Roman" pitchFamily="18" charset="0"/>
                <a:cs typeface="Times New Roman" pitchFamily="18" charset="0"/>
              </a:rPr>
              <a:t>«О государственной охране»</a:t>
            </a:r>
            <a:r>
              <a:rPr lang="ru-RU" sz="1800" b="1" dirty="0">
                <a:latin typeface="Times New Roman" pitchFamily="18" charset="0"/>
                <a:cs typeface="Times New Roman" pitchFamily="18" charset="0"/>
              </a:rPr>
              <a:t>, </a:t>
            </a:r>
            <a:r>
              <a:rPr lang="ru-RU" sz="1800" b="1" dirty="0" smtClean="0">
                <a:latin typeface="Times New Roman" pitchFamily="18" charset="0"/>
                <a:cs typeface="Times New Roman" pitchFamily="18" charset="0"/>
              </a:rPr>
              <a:t>Закон </a:t>
            </a:r>
            <a:r>
              <a:rPr lang="ru-RU" sz="1800" b="1" dirty="0">
                <a:solidFill>
                  <a:srgbClr val="FF0000"/>
                </a:solidFill>
                <a:latin typeface="Times New Roman" pitchFamily="18" charset="0"/>
                <a:cs typeface="Times New Roman" pitchFamily="18" charset="0"/>
              </a:rPr>
              <a:t>«О Федеральной службе безопасности»</a:t>
            </a:r>
            <a:r>
              <a:rPr lang="ru-RU" sz="1800" b="1" dirty="0">
                <a:latin typeface="Times New Roman" pitchFamily="18" charset="0"/>
                <a:cs typeface="Times New Roman" pitchFamily="18" charset="0"/>
              </a:rPr>
              <a:t> содержат приблизительно один и тот же перечень условий, при которых водители обязаны предоставлять свои  транспортные средства, а именно:</a:t>
            </a:r>
          </a:p>
          <a:p>
            <a:pPr marL="0" indent="0" algn="just">
              <a:buNone/>
              <a:defRPr/>
            </a:pPr>
            <a:r>
              <a:rPr lang="ru-RU" sz="1800" b="1" dirty="0">
                <a:latin typeface="Times New Roman" pitchFamily="18" charset="0"/>
                <a:cs typeface="Times New Roman" pitchFamily="18" charset="0"/>
              </a:rPr>
              <a:t>– для проезда к месту стихийного бедствия</a:t>
            </a:r>
            <a:r>
              <a:rPr lang="ru-RU" sz="1800" b="1" dirty="0" smtClean="0">
                <a:latin typeface="Times New Roman" pitchFamily="18" charset="0"/>
                <a:cs typeface="Times New Roman" pitchFamily="18" charset="0"/>
              </a:rPr>
              <a:t>; – </a:t>
            </a:r>
            <a:r>
              <a:rPr lang="ru-RU" sz="1800" b="1" dirty="0">
                <a:latin typeface="Times New Roman" pitchFamily="18" charset="0"/>
                <a:cs typeface="Times New Roman" pitchFamily="18" charset="0"/>
              </a:rPr>
              <a:t>для проезда к месту происшествия</a:t>
            </a:r>
            <a:r>
              <a:rPr lang="ru-RU" sz="1800" b="1" dirty="0" smtClean="0">
                <a:latin typeface="Times New Roman" pitchFamily="18" charset="0"/>
                <a:cs typeface="Times New Roman" pitchFamily="18" charset="0"/>
              </a:rPr>
              <a:t>; – </a:t>
            </a:r>
            <a:r>
              <a:rPr lang="ru-RU" sz="1800" b="1" dirty="0">
                <a:latin typeface="Times New Roman" pitchFamily="18" charset="0"/>
                <a:cs typeface="Times New Roman" pitchFamily="18" charset="0"/>
              </a:rPr>
              <a:t>для доставления в лечебные учреждения граждан, нуждающихся в срочной медицинской помощи</a:t>
            </a:r>
            <a:r>
              <a:rPr lang="ru-RU" sz="1800" b="1" dirty="0" smtClean="0">
                <a:latin typeface="Times New Roman" pitchFamily="18" charset="0"/>
                <a:cs typeface="Times New Roman" pitchFamily="18" charset="0"/>
              </a:rPr>
              <a:t>; – </a:t>
            </a:r>
            <a:r>
              <a:rPr lang="ru-RU" sz="1800" b="1" dirty="0">
                <a:latin typeface="Times New Roman" pitchFamily="18" charset="0"/>
                <a:cs typeface="Times New Roman" pitchFamily="18" charset="0"/>
              </a:rPr>
              <a:t>в случаях преследования лиц, совершивших преступления</a:t>
            </a:r>
            <a:r>
              <a:rPr lang="ru-RU" sz="1800" b="1" dirty="0" smtClean="0">
                <a:latin typeface="Times New Roman" pitchFamily="18" charset="0"/>
                <a:cs typeface="Times New Roman" pitchFamily="18" charset="0"/>
              </a:rPr>
              <a:t>; – </a:t>
            </a:r>
            <a:r>
              <a:rPr lang="ru-RU" sz="1800" b="1" dirty="0">
                <a:latin typeface="Times New Roman" pitchFamily="18" charset="0"/>
                <a:cs typeface="Times New Roman" pitchFamily="18" charset="0"/>
              </a:rPr>
              <a:t>для транспортировки повреждённых при авариях транспортных средств</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98986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07504" y="1052736"/>
            <a:ext cx="7848872" cy="5256584"/>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№8.</a:t>
            </a:r>
          </a:p>
          <a:p>
            <a:pPr marL="0" indent="0" algn="just">
              <a:buNone/>
              <a:defRPr/>
            </a:pPr>
            <a:r>
              <a:rPr lang="ru-RU" sz="1800" b="1" dirty="0" smtClean="0">
                <a:latin typeface="Times New Roman" pitchFamily="18" charset="0"/>
                <a:cs typeface="Times New Roman" pitchFamily="18" charset="0"/>
              </a:rPr>
              <a:t>В </a:t>
            </a:r>
            <a:r>
              <a:rPr lang="ru-RU" sz="1800" b="1" dirty="0">
                <a:latin typeface="Times New Roman" pitchFamily="18" charset="0"/>
                <a:cs typeface="Times New Roman" pitchFamily="18" charset="0"/>
              </a:rPr>
              <a:t>тех случаях, когда требуется срочно отвезти больных или пострадавших в какое-либо лечебное учреждение, обычно используются специально предназначенные для этого автомобили скорой помощи</a:t>
            </a:r>
            <a:r>
              <a:rPr lang="ru-RU" sz="1800" b="1" dirty="0" smtClean="0">
                <a:latin typeface="Times New Roman" pitchFamily="18" charset="0"/>
                <a:cs typeface="Times New Roman" pitchFamily="18" charset="0"/>
              </a:rPr>
              <a:t>. Однако </a:t>
            </a:r>
            <a:r>
              <a:rPr lang="ru-RU" sz="1800" b="1" dirty="0">
                <a:latin typeface="Times New Roman" pitchFamily="18" charset="0"/>
                <a:cs typeface="Times New Roman" pitchFamily="18" charset="0"/>
              </a:rPr>
              <a:t>если в распоряжении врачей нет такого автомобиля, они вправе обратиться к любому водителю, который только окажется рядом. И никто не вправе им отказать</a:t>
            </a:r>
            <a:r>
              <a:rPr lang="ru-RU" sz="1800" b="1" dirty="0" smtClean="0">
                <a:latin typeface="Times New Roman" pitchFamily="18" charset="0"/>
                <a:cs typeface="Times New Roman" pitchFamily="18" charset="0"/>
              </a:rPr>
              <a:t>. Мы обязаны это сделать, прежде всего, потому, что мы – ЛЮДИ!</a:t>
            </a:r>
          </a:p>
          <a:p>
            <a:pPr marL="0" indent="0" algn="just">
              <a:buNone/>
              <a:defRPr/>
            </a:pPr>
            <a:r>
              <a:rPr lang="ru-RU" sz="1800" b="1" dirty="0" smtClean="0">
                <a:latin typeface="Times New Roman" pitchFamily="18" charset="0"/>
                <a:cs typeface="Times New Roman" pitchFamily="18" charset="0"/>
              </a:rPr>
              <a:t>Но </a:t>
            </a:r>
            <a:r>
              <a:rPr lang="ru-RU" sz="1800" b="1" dirty="0">
                <a:latin typeface="Times New Roman" pitchFamily="18" charset="0"/>
                <a:cs typeface="Times New Roman" pitchFamily="18" charset="0"/>
              </a:rPr>
              <a:t>для тех, кто это забыл, Правила, на всякий случай, узаконили эту норму:</a:t>
            </a:r>
          </a:p>
          <a:p>
            <a:pPr marL="0" indent="0" algn="just">
              <a:buNone/>
              <a:defRPr/>
            </a:pPr>
            <a:r>
              <a:rPr lang="ru-RU" sz="1800" b="1" dirty="0">
                <a:latin typeface="Times New Roman" pitchFamily="18" charset="0"/>
                <a:cs typeface="Times New Roman" pitchFamily="18" charset="0"/>
              </a:rPr>
              <a:t>Правила. Раздел 2. Пункт 2.3.3. Абзац 2. </a:t>
            </a:r>
            <a:r>
              <a:rPr lang="ru-RU" sz="1800" b="1" dirty="0">
                <a:solidFill>
                  <a:srgbClr val="FF0000"/>
                </a:solidFill>
                <a:latin typeface="Times New Roman" pitchFamily="18" charset="0"/>
                <a:cs typeface="Times New Roman" pitchFamily="18" charset="0"/>
              </a:rPr>
              <a:t>Водитель механического транспортного средства обязан предоставлять транспортное средство медицинским и фармацевтическим работникам для перевозки граждан в ближайшее лечебно-профилактическое учреждение в случаях, угрожающих их жизни</a:t>
            </a:r>
            <a:r>
              <a:rPr lang="ru-RU" sz="1800" b="1" dirty="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Как видим, право воспользоваться вашим автомобилем предоставлено всем медицинским и фармацевтическим работникам, но не всегда, а только в экстренных случаях, </a:t>
            </a:r>
            <a:r>
              <a:rPr lang="ru-RU" sz="1800" b="1" dirty="0">
                <a:solidFill>
                  <a:srgbClr val="FF0000"/>
                </a:solidFill>
                <a:latin typeface="Times New Roman" pitchFamily="18" charset="0"/>
                <a:cs typeface="Times New Roman" pitchFamily="18" charset="0"/>
              </a:rPr>
              <a:t>когда создаётся угроза жизни больного или пострадавшего</a:t>
            </a:r>
            <a:r>
              <a:rPr lang="ru-RU" sz="1800" b="1" dirty="0">
                <a:latin typeface="Times New Roman" pitchFamily="18" charset="0"/>
                <a:cs typeface="Times New Roman" pitchFamily="18" charset="0"/>
              </a:rPr>
              <a:t>.</a:t>
            </a: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50123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79513" y="980728"/>
            <a:ext cx="7920880" cy="4911059"/>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№9.</a:t>
            </a:r>
          </a:p>
          <a:p>
            <a:pPr marL="0" indent="0" algn="just">
              <a:buNone/>
              <a:defRPr/>
            </a:pPr>
            <a:r>
              <a:rPr lang="ru-RU" sz="1800" b="1" dirty="0">
                <a:solidFill>
                  <a:srgbClr val="FF0000"/>
                </a:solidFill>
                <a:latin typeface="Times New Roman" pitchFamily="18" charset="0"/>
                <a:cs typeface="Times New Roman" pitchFamily="18" charset="0"/>
              </a:rPr>
              <a:t>Водитель транспортного средства обязан знать, как себя следует вести в случае, если он стал участником дорожно-транспортного происшествия</a:t>
            </a:r>
            <a:r>
              <a:rPr lang="ru-RU" sz="1800" b="1" dirty="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Алгоритм действий водителя, попавшего в ДТП, в Правилах расписан подробно, с учётом всех возможных вариантов, и </a:t>
            </a:r>
            <a:r>
              <a:rPr lang="ru-RU" sz="1800" b="1" dirty="0" smtClean="0">
                <a:latin typeface="Times New Roman" pitchFamily="18" charset="0"/>
                <a:cs typeface="Times New Roman" pitchFamily="18" charset="0"/>
              </a:rPr>
              <a:t>на самостоятельной работе Ваша задача их изучить и законспектировать. А сейчас коротко, своими словами изучим этот алгоритм на примерах.</a:t>
            </a:r>
          </a:p>
          <a:p>
            <a:pPr marL="0" indent="0" algn="just">
              <a:buNone/>
              <a:defRPr/>
            </a:pPr>
            <a:r>
              <a:rPr lang="ru-RU" sz="1800" b="1" dirty="0">
                <a:latin typeface="Times New Roman" pitchFamily="18" charset="0"/>
                <a:cs typeface="Times New Roman" pitchFamily="18" charset="0"/>
              </a:rPr>
              <a:t>В случае ДТП </a:t>
            </a:r>
            <a:r>
              <a:rPr lang="ru-RU" sz="1800" b="1" dirty="0">
                <a:solidFill>
                  <a:srgbClr val="FF0000"/>
                </a:solidFill>
                <a:latin typeface="Times New Roman" pitchFamily="18" charset="0"/>
                <a:cs typeface="Times New Roman" pitchFamily="18" charset="0"/>
              </a:rPr>
              <a:t>первое, что должен сделать водитель это остановится, включить аварийную световую сигнализацию и выставить знак аварийной остановки</a:t>
            </a:r>
            <a:r>
              <a:rPr lang="ru-RU" sz="1800" b="1" dirty="0">
                <a:latin typeface="Times New Roman" pitchFamily="18" charset="0"/>
                <a:cs typeface="Times New Roman" pitchFamily="18" charset="0"/>
              </a:rPr>
              <a:t>.</a:t>
            </a:r>
          </a:p>
          <a:p>
            <a:pPr marL="0" indent="0" algn="just">
              <a:buNone/>
              <a:defRPr/>
            </a:pPr>
            <a:r>
              <a:rPr lang="ru-RU" sz="1800" b="1" dirty="0" smtClean="0">
                <a:latin typeface="Times New Roman" pitchFamily="18" charset="0"/>
                <a:cs typeface="Times New Roman" pitchFamily="18" charset="0"/>
              </a:rPr>
              <a:t>Здесь</a:t>
            </a:r>
            <a:r>
              <a:rPr lang="ru-RU" sz="1800" b="1" dirty="0">
                <a:latin typeface="Times New Roman" pitchFamily="18" charset="0"/>
                <a:cs typeface="Times New Roman" pitchFamily="18" charset="0"/>
              </a:rPr>
              <a:t>, вроде бы, всё понятно, водители именно так и действуют – останавливаются, включают «</a:t>
            </a:r>
            <a:r>
              <a:rPr lang="ru-RU" sz="1800" b="1" dirty="0" err="1">
                <a:latin typeface="Times New Roman" pitchFamily="18" charset="0"/>
                <a:cs typeface="Times New Roman" pitchFamily="18" charset="0"/>
              </a:rPr>
              <a:t>аварийку</a:t>
            </a:r>
            <a:r>
              <a:rPr lang="ru-RU" sz="1800" b="1" dirty="0">
                <a:latin typeface="Times New Roman" pitchFamily="18" charset="0"/>
                <a:cs typeface="Times New Roman" pitchFamily="18" charset="0"/>
              </a:rPr>
              <a:t>» и выставляют знак аварийной остановки. Это знают все.</a:t>
            </a:r>
          </a:p>
          <a:p>
            <a:pPr marL="0" indent="0" algn="just">
              <a:buNone/>
              <a:defRPr/>
            </a:pPr>
            <a:r>
              <a:rPr lang="ru-RU" sz="1800" b="1" dirty="0">
                <a:latin typeface="Times New Roman" pitchFamily="18" charset="0"/>
                <a:cs typeface="Times New Roman" pitchFamily="18" charset="0"/>
              </a:rPr>
              <a:t>А что дальше? Что дальше делать?</a:t>
            </a:r>
          </a:p>
          <a:p>
            <a:pPr marL="0" indent="0" algn="just">
              <a:buNone/>
              <a:defRPr/>
            </a:pPr>
            <a:r>
              <a:rPr lang="ru-RU" sz="1800" b="1" dirty="0">
                <a:latin typeface="Times New Roman" pitchFamily="18" charset="0"/>
                <a:cs typeface="Times New Roman" pitchFamily="18" charset="0"/>
              </a:rPr>
              <a:t>А дальше возможны несколько </a:t>
            </a:r>
            <a:r>
              <a:rPr lang="ru-RU" sz="1800" b="1" dirty="0" smtClean="0">
                <a:latin typeface="Times New Roman" pitchFamily="18" charset="0"/>
                <a:cs typeface="Times New Roman" pitchFamily="18" charset="0"/>
              </a:rPr>
              <a:t>сценариев:</a:t>
            </a:r>
            <a:endParaRPr lang="ru-RU" sz="1800" b="1" dirty="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5085184"/>
            <a:ext cx="4112090" cy="154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266667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58248" y="1124744"/>
            <a:ext cx="7704856" cy="540060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№9.</a:t>
            </a:r>
          </a:p>
          <a:p>
            <a:pPr marL="0" indent="0" algn="just">
              <a:buNone/>
              <a:defRPr/>
            </a:pPr>
            <a:r>
              <a:rPr lang="ru-RU" sz="1800" b="1" dirty="0" smtClean="0">
                <a:latin typeface="Times New Roman" pitchFamily="18" charset="0"/>
                <a:cs typeface="Times New Roman" pitchFamily="18" charset="0"/>
              </a:rPr>
              <a:t>1. Если </a:t>
            </a:r>
            <a:r>
              <a:rPr lang="ru-RU" sz="1800" b="1" dirty="0">
                <a:latin typeface="Times New Roman" pitchFamily="18" charset="0"/>
                <a:cs typeface="Times New Roman" pitchFamily="18" charset="0"/>
              </a:rPr>
              <a:t>в результате дорожно-транспортного происшествия погибли или ранены люди.</a:t>
            </a:r>
          </a:p>
          <a:p>
            <a:pPr marL="0" indent="0" algn="just">
              <a:buNone/>
              <a:defRPr/>
            </a:pPr>
            <a:r>
              <a:rPr lang="ru-RU" sz="1800" b="1" dirty="0" smtClean="0">
                <a:latin typeface="Times New Roman" pitchFamily="18" charset="0"/>
                <a:cs typeface="Times New Roman" pitchFamily="18" charset="0"/>
              </a:rPr>
              <a:t>Тут </a:t>
            </a:r>
            <a:r>
              <a:rPr lang="ru-RU" sz="1800" b="1" dirty="0">
                <a:latin typeface="Times New Roman" pitchFamily="18" charset="0"/>
                <a:cs typeface="Times New Roman" pitchFamily="18" charset="0"/>
              </a:rPr>
              <a:t>и Правила никакие читать не надо, первым делом всё внимание пострадавшим</a:t>
            </a:r>
            <a:r>
              <a:rPr lang="ru-RU" sz="1800" b="1" dirty="0" smtClean="0">
                <a:latin typeface="Times New Roman" pitchFamily="18" charset="0"/>
                <a:cs typeface="Times New Roman" pitchFamily="18" charset="0"/>
              </a:rPr>
              <a:t>. Одновременно </a:t>
            </a:r>
            <a:r>
              <a:rPr lang="ru-RU" sz="1800" b="1" dirty="0">
                <a:latin typeface="Times New Roman" pitchFamily="18" charset="0"/>
                <a:cs typeface="Times New Roman" pitchFamily="18" charset="0"/>
              </a:rPr>
              <a:t>необходимо вызвать скорую помощь и полицию.</a:t>
            </a:r>
          </a:p>
          <a:p>
            <a:pPr marL="0" indent="0" algn="just">
              <a:buNone/>
              <a:defRPr/>
            </a:pPr>
            <a:r>
              <a:rPr lang="ru-RU" sz="1800" b="1" dirty="0" smtClean="0">
                <a:latin typeface="Times New Roman" pitchFamily="18" charset="0"/>
                <a:cs typeface="Times New Roman" pitchFamily="18" charset="0"/>
              </a:rPr>
              <a:t>В </a:t>
            </a:r>
            <a:r>
              <a:rPr lang="ru-RU" sz="1800" b="1" dirty="0">
                <a:latin typeface="Times New Roman" pitchFamily="18" charset="0"/>
                <a:cs typeface="Times New Roman" pitchFamily="18" charset="0"/>
              </a:rPr>
              <a:t>экстренных случаях (решайте сами) надо оправить пострадавших в ближайшую больницу, не дожидаясь скорой помощи.</a:t>
            </a:r>
          </a:p>
          <a:p>
            <a:pPr marL="0" indent="0" algn="just">
              <a:buNone/>
              <a:defRPr/>
            </a:pPr>
            <a:r>
              <a:rPr lang="ru-RU" sz="1800" b="1" dirty="0">
                <a:latin typeface="Times New Roman" pitchFamily="18" charset="0"/>
                <a:cs typeface="Times New Roman" pitchFamily="18" charset="0"/>
              </a:rPr>
              <a:t>И вот тут внимание – это важно! </a:t>
            </a:r>
            <a:r>
              <a:rPr lang="ru-RU" sz="1800" b="1" dirty="0">
                <a:solidFill>
                  <a:srgbClr val="FF0000"/>
                </a:solidFill>
                <a:latin typeface="Times New Roman" pitchFamily="18" charset="0"/>
                <a:cs typeface="Times New Roman" pitchFamily="18" charset="0"/>
              </a:rPr>
              <a:t>Если пострадавшего повезёт участник ДТП, он должен незамедлительно вернуться назад</a:t>
            </a:r>
            <a:r>
              <a:rPr lang="ru-RU" sz="1800" b="1" dirty="0" smtClean="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При этом в обязательном порядке необходимо в больнице предъявить документы и зафиксировать факт своего участия в перевозке пострадавшего (сообщить свою фамилию и регистрационный знак своего транспортного средства).</a:t>
            </a:r>
          </a:p>
          <a:p>
            <a:pPr marL="0" indent="0" algn="just">
              <a:buNone/>
              <a:defRPr/>
            </a:pPr>
            <a:r>
              <a:rPr lang="ru-RU" sz="1800" b="1" dirty="0">
                <a:latin typeface="Times New Roman" pitchFamily="18" charset="0"/>
                <a:cs typeface="Times New Roman" pitchFamily="18" charset="0"/>
              </a:rPr>
              <a:t>В противном случае водитель может быть обвинён в незаконном оставлении места ДТП. А за это, между прочим, предусмотрено наказание – лишение прав на срок 1–1,5 года</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02824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251521" y="1052736"/>
            <a:ext cx="7776864" cy="532859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№9.</a:t>
            </a:r>
          </a:p>
          <a:p>
            <a:pPr marL="0" indent="0" algn="just">
              <a:buNone/>
              <a:defRPr/>
            </a:pPr>
            <a:r>
              <a:rPr lang="ru-RU" sz="1800" b="1" dirty="0" smtClean="0">
                <a:latin typeface="Times New Roman" pitchFamily="18" charset="0"/>
                <a:cs typeface="Times New Roman" pitchFamily="18" charset="0"/>
              </a:rPr>
              <a:t>2</a:t>
            </a:r>
            <a:r>
              <a:rPr lang="ru-RU" sz="1800" b="1" dirty="0">
                <a:latin typeface="Times New Roman" pitchFamily="18" charset="0"/>
                <a:cs typeface="Times New Roman" pitchFamily="18" charset="0"/>
              </a:rPr>
              <a:t>. </a:t>
            </a:r>
            <a:r>
              <a:rPr lang="ru-RU" sz="1800" b="1" dirty="0" smtClean="0">
                <a:latin typeface="Times New Roman" pitchFamily="18" charset="0"/>
                <a:cs typeface="Times New Roman" pitchFamily="18" charset="0"/>
              </a:rPr>
              <a:t>Если </a:t>
            </a:r>
            <a:r>
              <a:rPr lang="ru-RU" sz="1800" b="1" dirty="0">
                <a:latin typeface="Times New Roman" pitchFamily="18" charset="0"/>
                <a:cs typeface="Times New Roman" pitchFamily="18" charset="0"/>
              </a:rPr>
              <a:t>приехали сотрудники ГИБДД, то дальше «командовать парадом» будут они</a:t>
            </a:r>
            <a:r>
              <a:rPr lang="ru-RU" sz="1800" b="1" dirty="0" smtClean="0">
                <a:latin typeface="Times New Roman" pitchFamily="18" charset="0"/>
                <a:cs typeface="Times New Roman" pitchFamily="18" charset="0"/>
              </a:rPr>
              <a:t>. Вам </a:t>
            </a:r>
            <a:r>
              <a:rPr lang="ru-RU" sz="1800" b="1" dirty="0">
                <a:latin typeface="Times New Roman" pitchFamily="18" charset="0"/>
                <a:cs typeface="Times New Roman" pitchFamily="18" charset="0"/>
              </a:rPr>
              <a:t>останется только лишь выполнять все их указания.</a:t>
            </a:r>
          </a:p>
          <a:p>
            <a:pPr marL="0" indent="0" algn="just">
              <a:buNone/>
              <a:defRPr/>
            </a:pPr>
            <a:r>
              <a:rPr lang="ru-RU" sz="1800" b="1" dirty="0">
                <a:latin typeface="Times New Roman" pitchFamily="18" charset="0"/>
                <a:cs typeface="Times New Roman" pitchFamily="18" charset="0"/>
              </a:rPr>
              <a:t>Но сегодня полиция быстро не приезжает. Гаишников мало, на все ДТП не напасёшься. Законодатели нашли выход из положения (что не могут делать органы, пусть делают сами граждане) и навесили на водителей ещё несколько обязанностей.</a:t>
            </a:r>
          </a:p>
          <a:p>
            <a:pPr marL="0" indent="0" algn="just">
              <a:buNone/>
              <a:defRPr/>
            </a:pPr>
            <a:r>
              <a:rPr lang="ru-RU" sz="1800" b="1" dirty="0" smtClean="0">
                <a:latin typeface="Times New Roman" pitchFamily="18" charset="0"/>
                <a:cs typeface="Times New Roman" pitchFamily="18" charset="0"/>
              </a:rPr>
              <a:t>3. Если </a:t>
            </a:r>
            <a:r>
              <a:rPr lang="ru-RU" sz="1800" b="1" dirty="0">
                <a:latin typeface="Times New Roman" pitchFamily="18" charset="0"/>
                <a:cs typeface="Times New Roman" pitchFamily="18" charset="0"/>
              </a:rPr>
              <a:t>движение других транспортных средств в результате ДТП стало невозможным.</a:t>
            </a:r>
          </a:p>
          <a:p>
            <a:pPr marL="0" indent="0" algn="just">
              <a:buNone/>
              <a:defRPr/>
            </a:pPr>
            <a:r>
              <a:rPr lang="ru-RU" sz="1800" b="1" dirty="0">
                <a:latin typeface="Times New Roman" pitchFamily="18" charset="0"/>
                <a:cs typeface="Times New Roman" pitchFamily="18" charset="0"/>
              </a:rPr>
              <a:t>В этом случае водители обязаны сами, не дожидаясь гаишников, зафиксировать средствами фотосъёмки или видеозаписи, положение транспортных средств по отношению друг к другу и объектам дорожной инфраструктуры, а также следы и предметы, относящиеся к происшествию, и принять все возможные меры к их сохранению</a:t>
            </a:r>
            <a:r>
              <a:rPr lang="ru-RU" sz="1800" b="1" dirty="0" smtClean="0">
                <a:latin typeface="Times New Roman" pitchFamily="18" charset="0"/>
                <a:cs typeface="Times New Roman" pitchFamily="18" charset="0"/>
              </a:rPr>
              <a:t>. А </a:t>
            </a:r>
            <a:r>
              <a:rPr lang="ru-RU" sz="1800" b="1" dirty="0">
                <a:latin typeface="Times New Roman" pitchFamily="18" charset="0"/>
                <a:cs typeface="Times New Roman" pitchFamily="18" charset="0"/>
              </a:rPr>
              <a:t>теперь </a:t>
            </a:r>
            <a:r>
              <a:rPr lang="ru-RU" sz="1800" b="1" dirty="0">
                <a:solidFill>
                  <a:srgbClr val="FF0000"/>
                </a:solidFill>
                <a:latin typeface="Times New Roman" pitchFamily="18" charset="0"/>
                <a:cs typeface="Times New Roman" pitchFamily="18" charset="0"/>
              </a:rPr>
              <a:t>освобождаем проезжую часть</a:t>
            </a:r>
            <a:r>
              <a:rPr lang="ru-RU" sz="1800" b="1" dirty="0" smtClean="0">
                <a:latin typeface="Times New Roman" pitchFamily="18" charset="0"/>
                <a:cs typeface="Times New Roman" pitchFamily="18" charset="0"/>
              </a:rPr>
              <a:t>.</a:t>
            </a:r>
          </a:p>
          <a:p>
            <a:pPr marL="0" indent="0" algn="just">
              <a:buNone/>
              <a:defRPr/>
            </a:pPr>
            <a:r>
              <a:rPr lang="ru-RU" sz="1800" b="1" dirty="0" smtClean="0">
                <a:latin typeface="Times New Roman" pitchFamily="18" charset="0"/>
                <a:cs typeface="Times New Roman" pitchFamily="18" charset="0"/>
              </a:rPr>
              <a:t>4. После </a:t>
            </a:r>
            <a:r>
              <a:rPr lang="ru-RU" sz="1800" b="1" dirty="0">
                <a:latin typeface="Times New Roman" pitchFamily="18" charset="0"/>
                <a:cs typeface="Times New Roman" pitchFamily="18" charset="0"/>
              </a:rPr>
              <a:t>того, как водители освободили проезжую часть, наступила очередь выполнять следующую обязанность – </a:t>
            </a:r>
            <a:r>
              <a:rPr lang="ru-RU" sz="1800" b="1" dirty="0">
                <a:solidFill>
                  <a:srgbClr val="FF0000"/>
                </a:solidFill>
                <a:latin typeface="Times New Roman" pitchFamily="18" charset="0"/>
                <a:cs typeface="Times New Roman" pitchFamily="18" charset="0"/>
              </a:rPr>
              <a:t>записать фамилии и адреса очевидцев</a:t>
            </a:r>
            <a:r>
              <a:rPr lang="ru-RU" sz="1800" b="1" dirty="0">
                <a:latin typeface="Times New Roman" pitchFamily="18" charset="0"/>
                <a:cs typeface="Times New Roman" pitchFamily="18" charset="0"/>
              </a:rPr>
              <a:t>.</a:t>
            </a:r>
            <a:endParaRPr lang="ru-RU" sz="1800" b="1" dirty="0" smtClean="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900204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79512" y="1052736"/>
            <a:ext cx="7704856" cy="4911059"/>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№9.</a:t>
            </a:r>
          </a:p>
          <a:p>
            <a:pPr marL="0" indent="0" algn="just">
              <a:buNone/>
              <a:defRPr/>
            </a:pPr>
            <a:r>
              <a:rPr lang="ru-RU" sz="1800" b="1" dirty="0">
                <a:latin typeface="Times New Roman" pitchFamily="18" charset="0"/>
                <a:cs typeface="Times New Roman" pitchFamily="18" charset="0"/>
              </a:rPr>
              <a:t>Если в результате ДТП </a:t>
            </a:r>
            <a:r>
              <a:rPr lang="ru-RU" sz="1800" b="1" dirty="0">
                <a:solidFill>
                  <a:srgbClr val="FF0000"/>
                </a:solidFill>
                <a:latin typeface="Times New Roman" pitchFamily="18" charset="0"/>
                <a:cs typeface="Times New Roman" pitchFamily="18" charset="0"/>
              </a:rPr>
              <a:t>вред причинён только имуществу </a:t>
            </a:r>
            <a:r>
              <a:rPr lang="ru-RU" sz="1800" b="1" dirty="0">
                <a:latin typeface="Times New Roman" pitchFamily="18" charset="0"/>
                <a:cs typeface="Times New Roman" pitchFamily="18" charset="0"/>
              </a:rPr>
              <a:t>и все участники ДТП согласны в оценке происшедшего.</a:t>
            </a:r>
          </a:p>
          <a:p>
            <a:pPr marL="0" indent="0" algn="just">
              <a:buNone/>
              <a:defRPr/>
            </a:pPr>
            <a:r>
              <a:rPr lang="ru-RU" sz="1800" b="1" dirty="0" smtClean="0">
                <a:latin typeface="Times New Roman" pitchFamily="18" charset="0"/>
                <a:cs typeface="Times New Roman" pitchFamily="18" charset="0"/>
              </a:rPr>
              <a:t>1</a:t>
            </a:r>
            <a:r>
              <a:rPr lang="ru-RU" sz="1800" b="1" dirty="0">
                <a:latin typeface="Times New Roman" pitchFamily="18" charset="0"/>
                <a:cs typeface="Times New Roman" pitchFamily="18" charset="0"/>
              </a:rPr>
              <a:t>. Можете оформить документы о дорожно-транспортном происшествии на ближайшем посту дорожно-патрульной службы или в подразделении полиции.</a:t>
            </a:r>
          </a:p>
          <a:p>
            <a:pPr marL="0" indent="0" algn="just">
              <a:buNone/>
              <a:defRPr/>
            </a:pPr>
            <a:r>
              <a:rPr lang="ru-RU" sz="1800" b="1" dirty="0" smtClean="0">
                <a:latin typeface="Times New Roman" pitchFamily="18" charset="0"/>
                <a:cs typeface="Times New Roman" pitchFamily="18" charset="0"/>
              </a:rPr>
              <a:t>2</a:t>
            </a:r>
            <a:r>
              <a:rPr lang="ru-RU" sz="1800" b="1" dirty="0">
                <a:latin typeface="Times New Roman" pitchFamily="18" charset="0"/>
                <a:cs typeface="Times New Roman" pitchFamily="18" charset="0"/>
              </a:rPr>
              <a:t>. Можете оформить документы о дорожно-транспортном происшествии без участия сотрудников полиции, самостоятельно заполнив бланк извещения о дорожно-транспортном происшествии в соответствии с правилами обязательного страхования.</a:t>
            </a:r>
          </a:p>
          <a:p>
            <a:pPr marL="0" indent="0" algn="just">
              <a:buNone/>
              <a:defRPr/>
            </a:pPr>
            <a:r>
              <a:rPr lang="ru-RU" sz="1800" b="1" dirty="0" smtClean="0">
                <a:latin typeface="Times New Roman" pitchFamily="18" charset="0"/>
                <a:cs typeface="Times New Roman" pitchFamily="18" charset="0"/>
              </a:rPr>
              <a:t>3</a:t>
            </a:r>
            <a:r>
              <a:rPr lang="ru-RU" sz="1800" b="1" dirty="0">
                <a:latin typeface="Times New Roman" pitchFamily="18" charset="0"/>
                <a:cs typeface="Times New Roman" pitchFamily="18" charset="0"/>
              </a:rPr>
              <a:t>. Можете вообще не оформлять документы о дорожно-транспортном происшествии. Договорились между собой полюбовно и разъехались.</a:t>
            </a:r>
          </a:p>
          <a:p>
            <a:pPr marL="0" indent="0" algn="just">
              <a:buNone/>
              <a:defRPr/>
            </a:pPr>
            <a:r>
              <a:rPr lang="ru-RU" sz="1800" b="1" dirty="0">
                <a:latin typeface="Times New Roman" pitchFamily="18" charset="0"/>
                <a:cs typeface="Times New Roman" pitchFamily="18" charset="0"/>
              </a:rPr>
              <a:t>С 1-го июля 2015 года такая возможность закреплена законодательно (см. Правила, раздел 2, пункт 2.6.1, последний абзац).</a:t>
            </a:r>
          </a:p>
          <a:p>
            <a:pPr marL="0" indent="0" algn="just">
              <a:buNone/>
              <a:defRPr/>
            </a:pPr>
            <a:r>
              <a:rPr lang="ru-RU" sz="1800" b="1" dirty="0">
                <a:latin typeface="Times New Roman" pitchFamily="18" charset="0"/>
                <a:cs typeface="Times New Roman" pitchFamily="18" charset="0"/>
              </a:rPr>
              <a:t>Никаких преследований за оставление места ДТП не будет!</a:t>
            </a:r>
          </a:p>
          <a:p>
            <a:pPr marL="0" indent="0" algn="just">
              <a:buNone/>
              <a:defRPr/>
            </a:pPr>
            <a:endParaRPr lang="ru-RU" sz="1800" b="1" dirty="0">
              <a:latin typeface="Times New Roman" pitchFamily="18" charset="0"/>
              <a:cs typeface="Times New Roman" pitchFamily="18" charset="0"/>
            </a:endParaRP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3880921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07763" y="1052737"/>
            <a:ext cx="7920621" cy="43204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№10.</a:t>
            </a:r>
          </a:p>
          <a:p>
            <a:pPr marL="0" indent="0" algn="just">
              <a:buNone/>
              <a:defRPr/>
            </a:pPr>
            <a:r>
              <a:rPr lang="ru-RU" sz="1800" b="1" dirty="0">
                <a:latin typeface="Times New Roman" pitchFamily="18" charset="0"/>
                <a:cs typeface="Times New Roman" pitchFamily="18" charset="0"/>
              </a:rPr>
              <a:t>Водитель транспортного средства обязан </a:t>
            </a:r>
            <a:r>
              <a:rPr lang="ru-RU" sz="1800" b="1" dirty="0">
                <a:solidFill>
                  <a:srgbClr val="FF0000"/>
                </a:solidFill>
                <a:latin typeface="Times New Roman" pitchFamily="18" charset="0"/>
                <a:cs typeface="Times New Roman" pitchFamily="18" charset="0"/>
              </a:rPr>
              <a:t>в случае вынужденной остановки </a:t>
            </a:r>
            <a:r>
              <a:rPr lang="ru-RU" sz="1800" b="1" dirty="0">
                <a:latin typeface="Times New Roman" pitchFamily="18" charset="0"/>
                <a:cs typeface="Times New Roman" pitchFamily="18" charset="0"/>
              </a:rPr>
              <a:t>транспортного средства или дорожно-транспортного происшествия вне населённых пунктов в тёмное время суток либо в условиях ограниченной видимости при нахождении на проезжей части или обочине быть одетым в куртку, жилет или жилет-накидку с полосами </a:t>
            </a:r>
            <a:r>
              <a:rPr lang="ru-RU" sz="1800" b="1" dirty="0" err="1">
                <a:latin typeface="Times New Roman" pitchFamily="18" charset="0"/>
                <a:cs typeface="Times New Roman" pitchFamily="18" charset="0"/>
              </a:rPr>
              <a:t>световозвращающего</a:t>
            </a:r>
            <a:r>
              <a:rPr lang="ru-RU" sz="1800" b="1" dirty="0">
                <a:latin typeface="Times New Roman" pitchFamily="18" charset="0"/>
                <a:cs typeface="Times New Roman" pitchFamily="18" charset="0"/>
              </a:rPr>
              <a:t> материала.</a:t>
            </a:r>
          </a:p>
          <a:p>
            <a:pPr marL="0" indent="0" algn="just">
              <a:buNone/>
              <a:defRPr/>
            </a:pPr>
            <a:r>
              <a:rPr lang="ru-RU" sz="1800" b="1" dirty="0" smtClean="0">
                <a:latin typeface="Times New Roman" pitchFamily="18" charset="0"/>
                <a:cs typeface="Times New Roman" pitchFamily="18" charset="0"/>
              </a:rPr>
              <a:t>Из </a:t>
            </a:r>
            <a:r>
              <a:rPr lang="ru-RU" sz="1800" b="1" dirty="0">
                <a:latin typeface="Times New Roman" pitchFamily="18" charset="0"/>
                <a:cs typeface="Times New Roman" pitchFamily="18" charset="0"/>
              </a:rPr>
              <a:t>текста Правил следует, что это требование Правил необходимо соблюдать не везде, а только </a:t>
            </a:r>
            <a:r>
              <a:rPr lang="ru-RU" sz="1800" b="1" dirty="0">
                <a:solidFill>
                  <a:srgbClr val="FF0000"/>
                </a:solidFill>
                <a:latin typeface="Times New Roman" pitchFamily="18" charset="0"/>
                <a:cs typeface="Times New Roman" pitchFamily="18" charset="0"/>
              </a:rPr>
              <a:t>на дорогах вне населённых пунктов </a:t>
            </a:r>
            <a:r>
              <a:rPr lang="ru-RU" sz="1800" b="1" dirty="0">
                <a:latin typeface="Times New Roman" pitchFamily="18" charset="0"/>
                <a:cs typeface="Times New Roman" pitchFamily="18" charset="0"/>
              </a:rPr>
              <a:t>(неважно, на проезжей части или на обочине), и не всегда, а </a:t>
            </a:r>
            <a:r>
              <a:rPr lang="ru-RU" sz="1800" b="1" dirty="0">
                <a:solidFill>
                  <a:srgbClr val="FF0000"/>
                </a:solidFill>
                <a:latin typeface="Times New Roman" pitchFamily="18" charset="0"/>
                <a:cs typeface="Times New Roman" pitchFamily="18" charset="0"/>
              </a:rPr>
              <a:t>только ночью </a:t>
            </a:r>
            <a:r>
              <a:rPr lang="ru-RU" sz="1800" b="1" dirty="0">
                <a:latin typeface="Times New Roman" pitchFamily="18" charset="0"/>
                <a:cs typeface="Times New Roman" pitchFamily="18" charset="0"/>
              </a:rPr>
              <a:t>(независимо от освещённости дороги), а также днём (если это участок дороги с ограниченной видимостью).</a:t>
            </a:r>
          </a:p>
          <a:p>
            <a:pPr marL="0" indent="0" algn="just">
              <a:buNone/>
              <a:defRPr/>
            </a:pPr>
            <a:r>
              <a:rPr lang="ru-RU" sz="1800" b="1" dirty="0">
                <a:latin typeface="Times New Roman" pitchFamily="18" charset="0"/>
                <a:cs typeface="Times New Roman" pitchFamily="18" charset="0"/>
              </a:rPr>
              <a:t>И как вы понимаете, соблюдать это требование Правил – в ваших же интересах</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2617" y="4971066"/>
            <a:ext cx="4416927" cy="177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776455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715200" cy="732696"/>
          </a:xfrm>
        </p:spPr>
        <p:txBody>
          <a:bodyPr>
            <a:normAutofit fontScale="90000"/>
          </a:bodyPr>
          <a:lstStyle/>
          <a:p>
            <a:r>
              <a:rPr lang="ru-RU" dirty="0" smtClean="0">
                <a:solidFill>
                  <a:schemeClr val="bg2">
                    <a:lumMod val="50000"/>
                  </a:schemeClr>
                </a:solidFill>
              </a:rPr>
              <a:t>Правила дорожного движения</a:t>
            </a:r>
            <a:endParaRPr lang="ru-RU" dirty="0">
              <a:solidFill>
                <a:schemeClr val="bg2">
                  <a:lumMod val="50000"/>
                </a:schemeClr>
              </a:solidFill>
            </a:endParaRPr>
          </a:p>
        </p:txBody>
      </p:sp>
      <p:sp>
        <p:nvSpPr>
          <p:cNvPr id="4" name="Подзаголовок 2"/>
          <p:cNvSpPr txBox="1">
            <a:spLocks noGrp="1"/>
          </p:cNvSpPr>
          <p:nvPr>
            <p:ph idx="1"/>
          </p:nvPr>
        </p:nvSpPr>
        <p:spPr>
          <a:xfrm>
            <a:off x="179512" y="1609416"/>
            <a:ext cx="7516688" cy="484632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a:latin typeface="Times New Roman" pitchFamily="18" charset="0"/>
                <a:cs typeface="Times New Roman" pitchFamily="18" charset="0"/>
              </a:rPr>
              <a:t>Мотоцикл, легковой автомобиль и, тем более, автобус или грузовой автомобиль – это всё средства передвижения повышенной опасности. Садясь за руль, водитель любого транспортного средства принимает к неукоснительному исполнению весь перечень относящихся к нему требований Правил, в </a:t>
            </a:r>
            <a:r>
              <a:rPr lang="ru-RU" sz="1800" b="1" dirty="0" err="1">
                <a:latin typeface="Times New Roman" pitchFamily="18" charset="0"/>
                <a:cs typeface="Times New Roman" pitchFamily="18" charset="0"/>
              </a:rPr>
              <a:t>т.ч</a:t>
            </a:r>
            <a:r>
              <a:rPr lang="ru-RU" sz="1800" b="1" dirty="0">
                <a:latin typeface="Times New Roman" pitchFamily="18" charset="0"/>
                <a:cs typeface="Times New Roman" pitchFamily="18" charset="0"/>
              </a:rPr>
              <a:t>. особую роль играет разметка на дороге. Некоторые из этих требований Правила выделили в отдельную группу и поместили в отдельный раздел – Правила, </a:t>
            </a:r>
            <a:r>
              <a:rPr lang="ru-RU" sz="1800" b="1" dirty="0">
                <a:solidFill>
                  <a:srgbClr val="FF0000"/>
                </a:solidFill>
                <a:latin typeface="Times New Roman" pitchFamily="18" charset="0"/>
                <a:cs typeface="Times New Roman" pitchFamily="18" charset="0"/>
              </a:rPr>
              <a:t>Раздел 2 «Общие обязанности водителей»</a:t>
            </a:r>
            <a:r>
              <a:rPr lang="ru-RU" sz="1800" b="1" dirty="0">
                <a:latin typeface="Times New Roman" pitchFamily="18" charset="0"/>
                <a:cs typeface="Times New Roman" pitchFamily="18" charset="0"/>
              </a:rPr>
              <a:t>. Общими они называются потому, что они действительно общие для всех водителей, независимо от того, каким транспортным средством водители управляют.</a:t>
            </a:r>
          </a:p>
          <a:p>
            <a:pPr marL="0" indent="0" algn="just">
              <a:buNone/>
              <a:defRPr/>
            </a:pPr>
            <a:r>
              <a:rPr lang="ru-RU" sz="1800" b="1" dirty="0">
                <a:latin typeface="Times New Roman" pitchFamily="18" charset="0"/>
                <a:cs typeface="Times New Roman" pitchFamily="18" charset="0"/>
              </a:rPr>
              <a:t>Что же касается пешеходов и пассажиров, то у них никаких других обязанностей, кроме тех, что перечислены в соответствующих разделах Правил, собственно, и нет. Поэтому Правила и не стали употреблять слово «общие», а назвали эти разделы просто – </a:t>
            </a:r>
            <a:r>
              <a:rPr lang="ru-RU" sz="1800" b="1" dirty="0">
                <a:solidFill>
                  <a:srgbClr val="FF0000"/>
                </a:solidFill>
                <a:latin typeface="Times New Roman" pitchFamily="18" charset="0"/>
                <a:cs typeface="Times New Roman" pitchFamily="18" charset="0"/>
              </a:rPr>
              <a:t>«Обязанности пешеходов»</a:t>
            </a:r>
            <a:r>
              <a:rPr lang="ru-RU" sz="1800" b="1" dirty="0">
                <a:latin typeface="Times New Roman" pitchFamily="18" charset="0"/>
                <a:cs typeface="Times New Roman" pitchFamily="18" charset="0"/>
              </a:rPr>
              <a:t> и </a:t>
            </a:r>
            <a:r>
              <a:rPr lang="ru-RU" sz="1800" b="1" dirty="0">
                <a:solidFill>
                  <a:srgbClr val="FF0000"/>
                </a:solidFill>
                <a:latin typeface="Times New Roman" pitchFamily="18" charset="0"/>
                <a:cs typeface="Times New Roman" pitchFamily="18" charset="0"/>
              </a:rPr>
              <a:t>«Обязанности пассажиров»</a:t>
            </a:r>
            <a:r>
              <a:rPr lang="ru-RU" sz="1800" b="1" dirty="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Вот с этими тремя разделами Правил нам и предстоит сейчас познакомиться.</a:t>
            </a:r>
          </a:p>
        </p:txBody>
      </p:sp>
    </p:spTree>
    <p:extLst>
      <p:ext uri="{BB962C8B-B14F-4D97-AF65-F5344CB8AC3E}">
        <p14:creationId xmlns:p14="http://schemas.microsoft.com/office/powerpoint/2010/main" val="1169101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79512" y="1124744"/>
            <a:ext cx="7776864" cy="5256584"/>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Во </a:t>
            </a:r>
            <a:r>
              <a:rPr lang="ru-RU" sz="1800" b="1" dirty="0">
                <a:latin typeface="Times New Roman" pitchFamily="18" charset="0"/>
                <a:cs typeface="Times New Roman" pitchFamily="18" charset="0"/>
              </a:rPr>
              <a:t>втором разделе Правил остался ещё целый ворох «общих обязанностей», которые, на мой взгляд, понятны и не требуют комментария.</a:t>
            </a:r>
          </a:p>
          <a:p>
            <a:pPr marL="0" indent="0" algn="just">
              <a:buNone/>
              <a:defRPr/>
            </a:pPr>
            <a:r>
              <a:rPr lang="ru-RU" sz="1800" b="1" dirty="0">
                <a:latin typeface="Times New Roman" pitchFamily="18" charset="0"/>
                <a:cs typeface="Times New Roman" pitchFamily="18" charset="0"/>
              </a:rPr>
              <a:t>Правила. Раздел 2. Пункт 2.7. </a:t>
            </a:r>
            <a:r>
              <a:rPr lang="ru-RU" sz="1800" b="1" dirty="0">
                <a:solidFill>
                  <a:srgbClr val="FF0000"/>
                </a:solidFill>
                <a:latin typeface="Times New Roman" pitchFamily="18" charset="0"/>
                <a:cs typeface="Times New Roman" pitchFamily="18" charset="0"/>
              </a:rPr>
              <a:t>Водителю запрещается:</a:t>
            </a:r>
          </a:p>
          <a:p>
            <a:pPr marL="0" indent="0" algn="just">
              <a:buNone/>
              <a:defRPr/>
            </a:pPr>
            <a:r>
              <a:rPr lang="ru-RU" sz="1800" b="1" dirty="0">
                <a:solidFill>
                  <a:srgbClr val="FF0000"/>
                </a:solidFill>
                <a:latin typeface="Times New Roman" pitchFamily="18" charset="0"/>
                <a:cs typeface="Times New Roman" pitchFamily="18" charset="0"/>
              </a:rPr>
              <a:t>– управлять транспортным средством в состоянии опьянения </a:t>
            </a:r>
            <a:r>
              <a:rPr lang="ru-RU" sz="1800" b="1" dirty="0">
                <a:latin typeface="Times New Roman" pitchFamily="18" charset="0"/>
                <a:cs typeface="Times New Roman" pitchFamily="18" charset="0"/>
              </a:rPr>
              <a:t>(алкогольного, наркотического или иного), под воздействием лекарственных препаратов, ухудшающих реакцию и внимание, в болезненном или утомлённом состоянии, ставящем под угрозу безопасность движения;</a:t>
            </a:r>
          </a:p>
          <a:p>
            <a:pPr marL="0" indent="0" algn="just">
              <a:buNone/>
              <a:defRPr/>
            </a:pPr>
            <a:r>
              <a:rPr lang="ru-RU" sz="1800" b="1" dirty="0">
                <a:solidFill>
                  <a:srgbClr val="FF0000"/>
                </a:solidFill>
                <a:latin typeface="Times New Roman" pitchFamily="18" charset="0"/>
                <a:cs typeface="Times New Roman" pitchFamily="18" charset="0"/>
              </a:rPr>
              <a:t>– передавать управление транспортным средством лицам, находящимся в состоянии опьянения</a:t>
            </a:r>
            <a:r>
              <a:rPr lang="ru-RU" sz="1800" b="1" dirty="0">
                <a:latin typeface="Times New Roman" pitchFamily="18" charset="0"/>
                <a:cs typeface="Times New Roman" pitchFamily="18" charset="0"/>
              </a:rPr>
              <a:t>, под воздействием лекарственных препаратов, в болезненном или утомлённом состоянии, а также </a:t>
            </a:r>
            <a:r>
              <a:rPr lang="ru-RU" sz="1800" b="1" dirty="0">
                <a:solidFill>
                  <a:srgbClr val="FF0000"/>
                </a:solidFill>
                <a:latin typeface="Times New Roman" pitchFamily="18" charset="0"/>
                <a:cs typeface="Times New Roman" pitchFamily="18" charset="0"/>
              </a:rPr>
              <a:t>лицам, не имеющим при себе водительского удостоверения на право управления транспортным средством данной категории</a:t>
            </a:r>
            <a:r>
              <a:rPr lang="ru-RU" sz="1800" b="1" dirty="0">
                <a:latin typeface="Times New Roman" pitchFamily="18" charset="0"/>
                <a:cs typeface="Times New Roman" pitchFamily="18" charset="0"/>
              </a:rPr>
              <a:t> или в случае его изъятия в установленном порядке – временного разрешения кроме случаев обучения вождению в соответствии с разделом 21 Правил;</a:t>
            </a:r>
          </a:p>
          <a:p>
            <a:pPr marL="0" indent="0" algn="just">
              <a:buNone/>
              <a:defRPr/>
            </a:pPr>
            <a:r>
              <a:rPr lang="ru-RU" sz="1800" b="1" dirty="0">
                <a:solidFill>
                  <a:srgbClr val="FF0000"/>
                </a:solidFill>
                <a:latin typeface="Times New Roman" pitchFamily="18" charset="0"/>
                <a:cs typeface="Times New Roman" pitchFamily="18" charset="0"/>
              </a:rPr>
              <a:t>– пересекать организованные (в том числе и пешие) колонны и занимать место в них</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p:txBody>
      </p:sp>
      <p:sp>
        <p:nvSpPr>
          <p:cNvPr id="5"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2876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Мои документы\рис7 пдд.JPG"/>
          <p:cNvPicPr>
            <a:picLocks noGrp="1" noChangeAspect="1" noChangeArrowheads="1"/>
          </p:cNvPicPr>
          <p:nvPr>
            <p:ph idx="1"/>
          </p:nvPr>
        </p:nvPicPr>
        <p:blipFill>
          <a:blip r:embed="rId2"/>
          <a:srcRect/>
          <a:stretch>
            <a:fillRect/>
          </a:stretch>
        </p:blipFill>
        <p:spPr bwMode="auto">
          <a:xfrm>
            <a:off x="934328" y="836712"/>
            <a:ext cx="6518074" cy="4141693"/>
          </a:xfrm>
          <a:prstGeom prst="rect">
            <a:avLst/>
          </a:prstGeom>
          <a:noFill/>
        </p:spPr>
      </p:pic>
      <p:sp>
        <p:nvSpPr>
          <p:cNvPr id="3" name="Прямоугольник 2"/>
          <p:cNvSpPr/>
          <p:nvPr/>
        </p:nvSpPr>
        <p:spPr>
          <a:xfrm>
            <a:off x="572575" y="5098475"/>
            <a:ext cx="7000924" cy="1323439"/>
          </a:xfrm>
          <a:prstGeom prst="rect">
            <a:avLst/>
          </a:prstGeom>
        </p:spPr>
        <p:txBody>
          <a:bodyPr wrap="square">
            <a:spAutoFit/>
          </a:bodyPr>
          <a:lstStyle/>
          <a:p>
            <a:r>
              <a:rPr lang="ru-RU" sz="1600" b="1" cap="all" dirty="0">
                <a:ln w="500">
                  <a:solidFill>
                    <a:schemeClr val="tx2">
                      <a:shade val="20000"/>
                      <a:satMod val="120000"/>
                    </a:schemeClr>
                  </a:solidFill>
                </a:ln>
                <a:solidFill>
                  <a:schemeClr val="tx2"/>
                </a:solidFill>
                <a:latin typeface="+mj-lt"/>
                <a:ea typeface="+mj-ea"/>
                <a:cs typeface="+mj-cs"/>
              </a:rPr>
              <a:t>*</a:t>
            </a:r>
            <a:r>
              <a:rPr lang="ru-RU" sz="2000" b="1" cap="all" dirty="0">
                <a:ln w="500">
                  <a:solidFill>
                    <a:schemeClr val="tx2">
                      <a:shade val="20000"/>
                      <a:satMod val="120000"/>
                    </a:schemeClr>
                  </a:solidFill>
                </a:ln>
                <a:solidFill>
                  <a:schemeClr val="tx2"/>
                </a:solidFill>
                <a:latin typeface="+mj-lt"/>
                <a:ea typeface="+mj-ea"/>
                <a:cs typeface="+mj-cs"/>
              </a:rPr>
              <a:t>посадку или высадку производить со стороны тротуара или обочины, убедившись в ее безопасности и отсутствии помех для других участников движения</a:t>
            </a:r>
            <a:r>
              <a:rPr lang="ru-RU" sz="1600" b="1" cap="all" dirty="0">
                <a:ln w="500">
                  <a:solidFill>
                    <a:schemeClr val="tx2">
                      <a:shade val="20000"/>
                      <a:satMod val="120000"/>
                    </a:schemeClr>
                  </a:solidFill>
                </a:ln>
                <a:solidFill>
                  <a:schemeClr val="tx2"/>
                </a:solidFill>
                <a:latin typeface="+mj-lt"/>
                <a:ea typeface="+mj-ea"/>
                <a:cs typeface="+mj-cs"/>
              </a:rPr>
              <a:t>.</a:t>
            </a:r>
          </a:p>
        </p:txBody>
      </p:sp>
    </p:spTree>
    <p:extLst>
      <p:ext uri="{BB962C8B-B14F-4D97-AF65-F5344CB8AC3E}">
        <p14:creationId xmlns:p14="http://schemas.microsoft.com/office/powerpoint/2010/main" val="16791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239000" cy="785794"/>
          </a:xfrm>
        </p:spPr>
        <p:txBody>
          <a:bodyPr>
            <a:normAutofit fontScale="90000"/>
          </a:bodyPr>
          <a:lstStyle/>
          <a:p>
            <a:r>
              <a:rPr lang="ru-RU" dirty="0" smtClean="0">
                <a:solidFill>
                  <a:schemeClr val="tx2"/>
                </a:solidFill>
              </a:rPr>
              <a:t>2. Обязанности пешеходов</a:t>
            </a:r>
            <a:endParaRPr lang="ru-RU" dirty="0">
              <a:solidFill>
                <a:schemeClr val="tx2"/>
              </a:solidFill>
            </a:endParaRPr>
          </a:p>
        </p:txBody>
      </p:sp>
      <p:sp>
        <p:nvSpPr>
          <p:cNvPr id="3" name="Содержимое 2"/>
          <p:cNvSpPr>
            <a:spLocks noGrp="1"/>
          </p:cNvSpPr>
          <p:nvPr>
            <p:ph idx="1"/>
          </p:nvPr>
        </p:nvSpPr>
        <p:spPr>
          <a:xfrm>
            <a:off x="107504" y="857232"/>
            <a:ext cx="7992888" cy="5812128"/>
          </a:xfrm>
        </p:spPr>
        <p:txBody>
          <a:bodyPr>
            <a:normAutofit fontScale="40000" lnSpcReduction="20000"/>
          </a:bodyPr>
          <a:lstStyle/>
          <a:p>
            <a:r>
              <a:rPr lang="ru-RU" sz="4500" b="1" dirty="0" smtClean="0">
                <a:solidFill>
                  <a:schemeClr val="bg2">
                    <a:lumMod val="50000"/>
                  </a:schemeClr>
                </a:solidFill>
              </a:rPr>
              <a:t>Пешеходы, как и водители транспортных средств, являются участниками движения и, соответственно, обязаны подчиняться Правилам. Обратите внимание на статистику аварийности, около трети всех ДТП связаны с нарушением Правил со стороны пешеходов. Поподробнее остановимся на том, как пешеходы должны пересекать проезжую часть.</a:t>
            </a:r>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pPr>
              <a:buNone/>
            </a:pPr>
            <a:endParaRPr lang="ru-RU" dirty="0" smtClean="0"/>
          </a:p>
          <a:p>
            <a:pPr>
              <a:buNone/>
            </a:pPr>
            <a:endParaRPr lang="ru-RU" dirty="0" smtClean="0"/>
          </a:p>
          <a:p>
            <a:endParaRPr lang="ru-RU" dirty="0" smtClean="0"/>
          </a:p>
          <a:p>
            <a:endParaRPr lang="ru-RU" dirty="0" smtClean="0"/>
          </a:p>
          <a:p>
            <a:endParaRPr lang="ru-RU" sz="3300" b="1" dirty="0" smtClean="0">
              <a:solidFill>
                <a:schemeClr val="bg2">
                  <a:lumMod val="50000"/>
                </a:schemeClr>
              </a:solidFill>
            </a:endParaRPr>
          </a:p>
          <a:p>
            <a:endParaRPr lang="ru-RU" sz="3300" b="1" dirty="0">
              <a:solidFill>
                <a:schemeClr val="bg2">
                  <a:lumMod val="50000"/>
                </a:schemeClr>
              </a:solidFill>
            </a:endParaRPr>
          </a:p>
          <a:p>
            <a:endParaRPr lang="ru-RU" sz="3300" b="1" dirty="0" smtClean="0">
              <a:solidFill>
                <a:schemeClr val="bg2">
                  <a:lumMod val="50000"/>
                </a:schemeClr>
              </a:solidFill>
            </a:endParaRPr>
          </a:p>
          <a:p>
            <a:r>
              <a:rPr lang="ru-RU" sz="4500" b="1" dirty="0" smtClean="0">
                <a:solidFill>
                  <a:schemeClr val="bg2">
                    <a:lumMod val="50000"/>
                  </a:schemeClr>
                </a:solidFill>
              </a:rPr>
              <a:t>Пешеходы </a:t>
            </a:r>
            <a:r>
              <a:rPr lang="ru-RU" sz="4500" b="1" dirty="0" smtClean="0">
                <a:solidFill>
                  <a:schemeClr val="bg2">
                    <a:lumMod val="50000"/>
                  </a:schemeClr>
                </a:solidFill>
              </a:rPr>
              <a:t>обязаны пересекать проезжую часть по пешеходным переходам, а в случае их отсутствия – на перекрестках по линии тротуаров или обочин, если в зоне видимости нет и перекрестков, разрешается переходить дорогу под прямым углом к краю проезжей части, но только на участках дорог, не имеющих разделительной полосы или ограждения. </a:t>
            </a:r>
          </a:p>
          <a:p>
            <a:pPr>
              <a:buNone/>
            </a:pPr>
            <a:endParaRPr lang="ru-RU" dirty="0" smtClean="0"/>
          </a:p>
        </p:txBody>
      </p:sp>
      <p:pic>
        <p:nvPicPr>
          <p:cNvPr id="4" name="Picture 2" descr="F:\унки Пдд.jpg"/>
          <p:cNvPicPr>
            <a:picLocks noChangeAspect="1" noChangeArrowheads="1"/>
          </p:cNvPicPr>
          <p:nvPr/>
        </p:nvPicPr>
        <p:blipFill>
          <a:blip r:embed="rId2"/>
          <a:srcRect/>
          <a:stretch>
            <a:fillRect/>
          </a:stretch>
        </p:blipFill>
        <p:spPr bwMode="auto">
          <a:xfrm>
            <a:off x="4788024" y="2378238"/>
            <a:ext cx="3070124" cy="2622398"/>
          </a:xfrm>
          <a:prstGeom prst="rect">
            <a:avLst/>
          </a:prstGeom>
          <a:noFill/>
        </p:spPr>
      </p:pic>
      <p:pic>
        <p:nvPicPr>
          <p:cNvPr id="5" name="Picture 2" descr="C:\Documents and Settings\Admin\Мои документы\pic5 пдд.JPG"/>
          <p:cNvPicPr>
            <a:picLocks noChangeAspect="1" noChangeArrowheads="1"/>
          </p:cNvPicPr>
          <p:nvPr/>
        </p:nvPicPr>
        <p:blipFill>
          <a:blip r:embed="rId3"/>
          <a:srcRect/>
          <a:stretch>
            <a:fillRect/>
          </a:stretch>
        </p:blipFill>
        <p:spPr bwMode="auto">
          <a:xfrm>
            <a:off x="500033" y="2348881"/>
            <a:ext cx="3440423" cy="25803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15" end="15"/>
                                            </p:txEl>
                                          </p:spTgt>
                                        </p:tgtEl>
                                        <p:attrNameLst>
                                          <p:attrName>style.visibility</p:attrName>
                                        </p:attrNameLst>
                                      </p:cBhvr>
                                      <p:to>
                                        <p:strVal val="visible"/>
                                      </p:to>
                                    </p:set>
                                    <p:animEffect transition="in" filter="blinds(horizontal)">
                                      <p:cBhvr>
                                        <p:cTn id="18" dur="500"/>
                                        <p:tgtEl>
                                          <p:spTgt spid="3">
                                            <p:txEl>
                                              <p:pRg st="15" end="1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797152"/>
            <a:ext cx="7920880" cy="1668800"/>
          </a:xfrm>
        </p:spPr>
        <p:txBody>
          <a:bodyPr>
            <a:normAutofit fontScale="90000"/>
          </a:bodyPr>
          <a:lstStyle/>
          <a:p>
            <a:r>
              <a:rPr lang="ru-RU" sz="4000" dirty="0" smtClean="0">
                <a:solidFill>
                  <a:srgbClr val="FF0066"/>
                </a:solidFill>
                <a:effectLst>
                  <a:outerShdw blurRad="38100" dist="38100" dir="2700000" algn="tl">
                    <a:srgbClr val="000000"/>
                  </a:outerShdw>
                </a:effectLst>
              </a:rPr>
              <a:t>Пешеход обязан Пользоваться подземным переходом, пешеходными мостиками</a:t>
            </a:r>
            <a:endParaRPr lang="ru-RU" dirty="0"/>
          </a:p>
        </p:txBody>
      </p:sp>
      <p:pic>
        <p:nvPicPr>
          <p:cNvPr id="4" name="Picture 4" descr="C:\Documents and Settings\Администратор\Рабочий стол\пешеходы\podzemnyiy_perehod.jpg"/>
          <p:cNvPicPr>
            <a:picLocks noGrp="1" noChangeAspect="1" noChangeArrowheads="1"/>
          </p:cNvPicPr>
          <p:nvPr>
            <p:ph idx="1"/>
          </p:nvPr>
        </p:nvPicPr>
        <p:blipFill>
          <a:blip r:embed="rId2"/>
          <a:stretch>
            <a:fillRect/>
          </a:stretch>
        </p:blipFill>
        <p:spPr bwMode="auto">
          <a:xfrm>
            <a:off x="1407561" y="1340768"/>
            <a:ext cx="4251207" cy="3128888"/>
          </a:xfrm>
          <a:prstGeom prst="rect">
            <a:avLst/>
          </a:prstGeom>
          <a:noFill/>
          <a:ln w="9525">
            <a:noFill/>
            <a:miter lim="800000"/>
            <a:headEnd/>
            <a:tailEnd/>
          </a:ln>
        </p:spPr>
      </p:pic>
      <p:sp>
        <p:nvSpPr>
          <p:cNvPr id="5" name="Заголовок 1"/>
          <p:cNvSpPr txBox="1">
            <a:spLocks/>
          </p:cNvSpPr>
          <p:nvPr/>
        </p:nvSpPr>
        <p:spPr>
          <a:xfrm>
            <a:off x="357158" y="214290"/>
            <a:ext cx="7671226" cy="622422"/>
          </a:xfrm>
          <a:prstGeom prst="rect">
            <a:avLst/>
          </a:prstGeom>
        </p:spPr>
        <p:txBody>
          <a:bodyPr vert="horz" lIns="45720" tIns="0" rIns="45720" bIns="0" anchor="b" anchorCtr="0">
            <a:normAutofit fontScale="300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t/>
            </a:r>
            <a:br>
              <a:rPr lang="ru-RU" dirty="0" smtClean="0"/>
            </a:br>
            <a:r>
              <a:rPr lang="ru-RU" sz="13300" dirty="0" smtClean="0">
                <a:solidFill>
                  <a:schemeClr val="tx2"/>
                </a:solidFill>
              </a:rPr>
              <a:t>Обязанности пешеходов</a:t>
            </a:r>
            <a:endParaRPr lang="ru-RU" sz="133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365104"/>
            <a:ext cx="7992888" cy="2376264"/>
          </a:xfrm>
        </p:spPr>
        <p:txBody>
          <a:bodyPr>
            <a:normAutofit fontScale="90000"/>
          </a:bodyPr>
          <a:lstStyle/>
          <a:p>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2000" dirty="0" smtClean="0">
                <a:solidFill>
                  <a:srgbClr val="FF0000"/>
                </a:solidFill>
              </a:rPr>
              <a:t>4.3. Пешеходы должны пересекать проезжую часть по пешеходным переходам, в том числе по подземным и надземным, а при их отсутствии — на перекрестках по линии тротуаров или обочин. При отсутствии в зоне видимости перехода или перекрестка разрешается переходить дорогу под прямым углом к краю проезжей части на участках без разделительной полосы и ограждений там, где она хорошо просматривается в обе стороны. </a:t>
            </a:r>
            <a:endParaRPr lang="ru-RU" sz="2000" dirty="0">
              <a:solidFill>
                <a:srgbClr val="FF0000"/>
              </a:solidFill>
            </a:endParaRPr>
          </a:p>
        </p:txBody>
      </p:sp>
      <p:pic>
        <p:nvPicPr>
          <p:cNvPr id="4" name="Picture 4" descr="6"/>
          <p:cNvPicPr>
            <a:picLocks noGrp="1" noChangeAspect="1" noChangeArrowheads="1"/>
          </p:cNvPicPr>
          <p:nvPr>
            <p:ph idx="1"/>
          </p:nvPr>
        </p:nvPicPr>
        <p:blipFill>
          <a:blip r:embed="rId2"/>
          <a:stretch>
            <a:fillRect/>
          </a:stretch>
        </p:blipFill>
        <p:spPr bwMode="auto">
          <a:xfrm>
            <a:off x="1907704" y="1340768"/>
            <a:ext cx="5549372" cy="3024336"/>
          </a:xfrm>
          <a:prstGeom prst="rect">
            <a:avLst/>
          </a:prstGeom>
          <a:noFill/>
        </p:spPr>
      </p:pic>
      <p:sp>
        <p:nvSpPr>
          <p:cNvPr id="5" name="Заголовок 1"/>
          <p:cNvSpPr txBox="1">
            <a:spLocks/>
          </p:cNvSpPr>
          <p:nvPr/>
        </p:nvSpPr>
        <p:spPr>
          <a:xfrm>
            <a:off x="357158" y="214290"/>
            <a:ext cx="7671226" cy="622422"/>
          </a:xfrm>
          <a:prstGeom prst="rect">
            <a:avLst/>
          </a:prstGeom>
        </p:spPr>
        <p:txBody>
          <a:bodyPr vert="horz" lIns="45720" tIns="0" rIns="45720" bIns="0" anchor="b" anchorCtr="0">
            <a:normAutofit fontScale="300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t/>
            </a:r>
            <a:br>
              <a:rPr lang="ru-RU" dirty="0" smtClean="0"/>
            </a:br>
            <a:r>
              <a:rPr lang="ru-RU" sz="13300" dirty="0" smtClean="0">
                <a:solidFill>
                  <a:schemeClr val="tx2"/>
                </a:solidFill>
              </a:rPr>
              <a:t>Обязанности пешеходов</a:t>
            </a:r>
            <a:endParaRPr lang="ru-RU" sz="133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298351"/>
            <a:ext cx="8136904" cy="1465886"/>
          </a:xfrm>
        </p:spPr>
        <p:txBody>
          <a:bodyPr>
            <a:normAutofit/>
          </a:bodyPr>
          <a:lstStyle/>
          <a:p>
            <a:pPr lvl="1" algn="ctr" rtl="0">
              <a:spcBef>
                <a:spcPct val="0"/>
              </a:spcBef>
            </a:pPr>
            <a:r>
              <a:rPr lang="ru-RU" sz="3200" b="1" dirty="0" smtClean="0">
                <a:solidFill>
                  <a:srgbClr val="FF0066"/>
                </a:solidFill>
                <a:effectLst>
                  <a:outerShdw blurRad="38100" dist="38100" dir="2700000" algn="tl">
                    <a:srgbClr val="000000"/>
                  </a:outerShdw>
                </a:effectLst>
              </a:rPr>
              <a:t>За городом нужно идти по обочине дороги навстречу движущемуся транспорту!</a:t>
            </a:r>
            <a:r>
              <a:rPr lang="ru-RU" sz="3200" dirty="0" smtClean="0">
                <a:solidFill>
                  <a:srgbClr val="FF0066"/>
                </a:solidFill>
                <a:effectLst/>
              </a:rPr>
              <a:t> </a:t>
            </a:r>
            <a:endParaRPr lang="ru-RU" dirty="0"/>
          </a:p>
        </p:txBody>
      </p:sp>
      <p:pic>
        <p:nvPicPr>
          <p:cNvPr id="5" name="Picture 7" descr="C:\Documents and Settings\Администратор\Рабочий стол\пешеходы\forcars.jpg"/>
          <p:cNvPicPr>
            <a:picLocks noGrp="1" noChangeAspect="1" noChangeArrowheads="1"/>
          </p:cNvPicPr>
          <p:nvPr>
            <p:ph idx="1"/>
          </p:nvPr>
        </p:nvPicPr>
        <p:blipFill>
          <a:blip r:embed="rId2"/>
          <a:srcRect/>
          <a:stretch>
            <a:fillRect/>
          </a:stretch>
        </p:blipFill>
        <p:spPr bwMode="auto">
          <a:xfrm>
            <a:off x="251520" y="1591071"/>
            <a:ext cx="3600400" cy="3704193"/>
          </a:xfrm>
          <a:prstGeom prst="rect">
            <a:avLst/>
          </a:prstGeom>
          <a:noFill/>
          <a:ln w="9525">
            <a:noFill/>
            <a:miter lim="800000"/>
            <a:headEnd/>
            <a:tailEnd/>
          </a:ln>
        </p:spPr>
      </p:pic>
      <p:pic>
        <p:nvPicPr>
          <p:cNvPr id="4" name="Picture 6" descr="Ildviz1"/>
          <p:cNvPicPr>
            <a:picLocks noChangeAspect="1" noChangeArrowheads="1"/>
          </p:cNvPicPr>
          <p:nvPr/>
        </p:nvPicPr>
        <p:blipFill>
          <a:blip r:embed="rId3"/>
          <a:srcRect/>
          <a:stretch>
            <a:fillRect/>
          </a:stretch>
        </p:blipFill>
        <p:spPr bwMode="auto">
          <a:xfrm>
            <a:off x="4283968" y="1556791"/>
            <a:ext cx="3714776" cy="3705225"/>
          </a:xfrm>
          <a:prstGeom prst="rect">
            <a:avLst/>
          </a:prstGeom>
          <a:noFill/>
          <a:ln w="9525">
            <a:noFill/>
            <a:miter lim="800000"/>
            <a:headEnd/>
            <a:tailEnd/>
          </a:ln>
        </p:spPr>
      </p:pic>
      <p:sp>
        <p:nvSpPr>
          <p:cNvPr id="6" name="Заголовок 1"/>
          <p:cNvSpPr txBox="1">
            <a:spLocks/>
          </p:cNvSpPr>
          <p:nvPr/>
        </p:nvSpPr>
        <p:spPr>
          <a:xfrm>
            <a:off x="357158" y="214290"/>
            <a:ext cx="7671226" cy="622422"/>
          </a:xfrm>
          <a:prstGeom prst="rect">
            <a:avLst/>
          </a:prstGeom>
        </p:spPr>
        <p:txBody>
          <a:bodyPr vert="horz" lIns="45720" tIns="0" rIns="45720" bIns="0" anchor="b" anchorCtr="0">
            <a:normAutofit fontScale="300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t/>
            </a:r>
            <a:br>
              <a:rPr lang="ru-RU" dirty="0" smtClean="0"/>
            </a:br>
            <a:r>
              <a:rPr lang="ru-RU" sz="13300" dirty="0" smtClean="0">
                <a:solidFill>
                  <a:schemeClr val="tx2"/>
                </a:solidFill>
              </a:rPr>
              <a:t>Обязанности пешеходов</a:t>
            </a:r>
            <a:endParaRPr lang="ru-RU" sz="133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331" y="5373216"/>
            <a:ext cx="7920880" cy="1164744"/>
          </a:xfrm>
        </p:spPr>
        <p:txBody>
          <a:bodyPr>
            <a:noAutofit/>
          </a:bodyPr>
          <a:lstStyle/>
          <a:p>
            <a:r>
              <a:rPr lang="ru-RU" sz="1800" dirty="0">
                <a:solidFill>
                  <a:srgbClr val="FF0000"/>
                </a:solidFill>
              </a:rPr>
              <a:t>Группы детей должны идти только по тротуарам и пешеходным дорожкам в сопровождении взрослых. При отсутствии тротуаров и пешеходных дорожек группы детей могут двигаться в светлое время суток по обочине.</a:t>
            </a:r>
          </a:p>
        </p:txBody>
      </p:sp>
      <p:pic>
        <p:nvPicPr>
          <p:cNvPr id="4" name="Picture 4" descr="5"/>
          <p:cNvPicPr>
            <a:picLocks noGrp="1" noChangeAspect="1" noChangeArrowheads="1"/>
          </p:cNvPicPr>
          <p:nvPr>
            <p:ph idx="1"/>
          </p:nvPr>
        </p:nvPicPr>
        <p:blipFill>
          <a:blip r:embed="rId2"/>
          <a:stretch>
            <a:fillRect/>
          </a:stretch>
        </p:blipFill>
        <p:spPr bwMode="auto">
          <a:xfrm>
            <a:off x="467544" y="1268760"/>
            <a:ext cx="6858000" cy="3657600"/>
          </a:xfrm>
          <a:prstGeom prst="rect">
            <a:avLst/>
          </a:prstGeom>
          <a:noFill/>
          <a:ln w="9525">
            <a:noFill/>
            <a:miter lim="800000"/>
            <a:headEnd/>
            <a:tailEnd/>
          </a:ln>
        </p:spPr>
      </p:pic>
      <p:sp>
        <p:nvSpPr>
          <p:cNvPr id="5" name="Заголовок 1"/>
          <p:cNvSpPr txBox="1">
            <a:spLocks/>
          </p:cNvSpPr>
          <p:nvPr/>
        </p:nvSpPr>
        <p:spPr>
          <a:xfrm>
            <a:off x="357158" y="214290"/>
            <a:ext cx="7671226" cy="622422"/>
          </a:xfrm>
          <a:prstGeom prst="rect">
            <a:avLst/>
          </a:prstGeom>
        </p:spPr>
        <p:txBody>
          <a:bodyPr vert="horz" lIns="45720" tIns="0" rIns="45720" bIns="0" anchor="b" anchorCtr="0">
            <a:normAutofit fontScale="300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t/>
            </a:r>
            <a:br>
              <a:rPr lang="ru-RU" dirty="0" smtClean="0"/>
            </a:br>
            <a:r>
              <a:rPr lang="ru-RU" sz="13300" dirty="0" smtClean="0">
                <a:solidFill>
                  <a:schemeClr val="tx2"/>
                </a:solidFill>
              </a:rPr>
              <a:t>Обязанности пешеходов</a:t>
            </a:r>
            <a:endParaRPr lang="ru-RU" sz="133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5868" y="1844824"/>
            <a:ext cx="4881441" cy="2160240"/>
          </a:xfrm>
        </p:spPr>
        <p:txBody>
          <a:bodyPr>
            <a:normAutofit fontScale="90000"/>
          </a:bodyPr>
          <a:lstStyle/>
          <a:p>
            <a:pPr lvl="2" algn="l" rtl="0">
              <a:spcBef>
                <a:spcPct val="0"/>
              </a:spcBef>
            </a:pPr>
            <a:r>
              <a:rPr lang="ru-RU" sz="3200" b="1" dirty="0" smtClean="0">
                <a:solidFill>
                  <a:srgbClr val="FF0066"/>
                </a:solidFill>
                <a:effectLst>
                  <a:outerShdw blurRad="38100" dist="38100" dir="2700000" algn="tl">
                    <a:srgbClr val="000000"/>
                  </a:outerShdw>
                </a:effectLst>
              </a:rPr>
              <a:t>Не обходи стоящий автомобиль - это опасно. Подожди пока он отъедет!</a:t>
            </a:r>
            <a:r>
              <a:rPr lang="ru-RU" sz="3200" dirty="0" smtClean="0">
                <a:solidFill>
                  <a:srgbClr val="FF0066"/>
                </a:solidFill>
                <a:effectLst/>
              </a:rPr>
              <a:t> </a:t>
            </a:r>
            <a:br>
              <a:rPr lang="ru-RU" sz="3200" dirty="0" smtClean="0">
                <a:solidFill>
                  <a:srgbClr val="FF0066"/>
                </a:solidFill>
                <a:effectLst/>
              </a:rPr>
            </a:br>
            <a:endParaRPr lang="ru-RU" dirty="0"/>
          </a:p>
        </p:txBody>
      </p:sp>
      <p:pic>
        <p:nvPicPr>
          <p:cNvPr id="9" name="Picture 5" descr="C:\Documents and Settings\Администратор\Рабочий стол\пешеходы\4083.jpg"/>
          <p:cNvPicPr>
            <a:picLocks noGrp="1" noChangeAspect="1" noChangeArrowheads="1"/>
          </p:cNvPicPr>
          <p:nvPr>
            <p:ph idx="1"/>
          </p:nvPr>
        </p:nvPicPr>
        <p:blipFill>
          <a:blip r:embed="rId2"/>
          <a:srcRect/>
          <a:stretch>
            <a:fillRect/>
          </a:stretch>
        </p:blipFill>
        <p:spPr bwMode="auto">
          <a:xfrm>
            <a:off x="5292080" y="1142985"/>
            <a:ext cx="2508310" cy="3071833"/>
          </a:xfrm>
          <a:prstGeom prst="rect">
            <a:avLst/>
          </a:prstGeom>
          <a:noFill/>
          <a:ln w="9525">
            <a:noFill/>
            <a:miter lim="800000"/>
            <a:headEnd/>
            <a:tailEnd/>
          </a:ln>
        </p:spPr>
      </p:pic>
      <p:sp>
        <p:nvSpPr>
          <p:cNvPr id="4" name="Прямоугольник 3"/>
          <p:cNvSpPr/>
          <p:nvPr/>
        </p:nvSpPr>
        <p:spPr>
          <a:xfrm>
            <a:off x="142844" y="4214818"/>
            <a:ext cx="7715304" cy="2585323"/>
          </a:xfrm>
          <a:prstGeom prst="rect">
            <a:avLst/>
          </a:prstGeom>
        </p:spPr>
        <p:txBody>
          <a:bodyPr wrap="square">
            <a:spAutoFit/>
          </a:bodyPr>
          <a:lstStyle/>
          <a:p>
            <a:r>
              <a:rPr lang="ru-RU" b="1" dirty="0" smtClean="0">
                <a:solidFill>
                  <a:schemeClr val="accent2">
                    <a:lumMod val="75000"/>
                  </a:schemeClr>
                </a:solidFill>
              </a:rPr>
              <a:t>4.5. На нерегулируемых пешеходных переходах пешеходы могут выходить на проезжую часть после того, как оценят расстояние до приближающихся транспортных средств, их скорость и убедятся, что переход будет для них безопасен. При пересечении проезжей части вне пешеходного перехода пешеходы, кроме того, не должны создавать помех для движения транспортных средств и выходить из-за стоящего транспортного средства или иного препятствия, ограничивающего обзорность, не убедившись в отсутствии приближающихся транспортных средств. </a:t>
            </a:r>
          </a:p>
        </p:txBody>
      </p:sp>
      <p:sp>
        <p:nvSpPr>
          <p:cNvPr id="5" name="Заголовок 1"/>
          <p:cNvSpPr txBox="1">
            <a:spLocks/>
          </p:cNvSpPr>
          <p:nvPr/>
        </p:nvSpPr>
        <p:spPr>
          <a:xfrm>
            <a:off x="357158" y="214290"/>
            <a:ext cx="7671226" cy="622422"/>
          </a:xfrm>
          <a:prstGeom prst="rect">
            <a:avLst/>
          </a:prstGeom>
        </p:spPr>
        <p:txBody>
          <a:bodyPr vert="horz" lIns="45720" tIns="0" rIns="45720" bIns="0" anchor="b" anchorCtr="0">
            <a:normAutofit fontScale="300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t/>
            </a:r>
            <a:br>
              <a:rPr lang="ru-RU" dirty="0" smtClean="0"/>
            </a:br>
            <a:r>
              <a:rPr lang="ru-RU" sz="13300" dirty="0" smtClean="0">
                <a:solidFill>
                  <a:schemeClr val="tx2"/>
                </a:solidFill>
              </a:rPr>
              <a:t>Обязанности пешеходов</a:t>
            </a:r>
            <a:endParaRPr lang="ru-RU" sz="133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amond(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797152"/>
            <a:ext cx="7848872" cy="1812816"/>
          </a:xfrm>
        </p:spPr>
        <p:txBody>
          <a:bodyPr>
            <a:normAutofit fontScale="90000"/>
          </a:bodyPr>
          <a:lstStyle/>
          <a:p>
            <a:r>
              <a:rPr lang="ru-RU" sz="1800" dirty="0" smtClean="0">
                <a:solidFill>
                  <a:srgbClr val="FF0000"/>
                </a:solidFill>
              </a:rPr>
              <a:t>4.6. Выйдя на проезжую часть, пешеходы не должны задерживаться или останавливаться, если это не связано с обеспечением безопасности движения. Пешеходы, не успевшие закончить переход, должны остановиться на линии, разделяющей транспортные потоки противоположных направлений. Продолжать переход можно, лишь убедившись в безопасности дальнейшего движения и с учетом сигнала светофора (регулировщика). </a:t>
            </a:r>
            <a:endParaRPr lang="ru-RU" sz="1800" dirty="0">
              <a:solidFill>
                <a:srgbClr val="FF0000"/>
              </a:solidFill>
            </a:endParaRPr>
          </a:p>
        </p:txBody>
      </p:sp>
      <p:pic>
        <p:nvPicPr>
          <p:cNvPr id="2050" name="Picture 2" descr="C:\Documents and Settings\Admin\Мои документы\pic6 пдд.JPG"/>
          <p:cNvPicPr>
            <a:picLocks noGrp="1" noChangeAspect="1" noChangeArrowheads="1"/>
          </p:cNvPicPr>
          <p:nvPr>
            <p:ph idx="1"/>
          </p:nvPr>
        </p:nvPicPr>
        <p:blipFill>
          <a:blip r:embed="rId2"/>
          <a:stretch>
            <a:fillRect/>
          </a:stretch>
        </p:blipFill>
        <p:spPr bwMode="auto">
          <a:xfrm>
            <a:off x="323528" y="1196752"/>
            <a:ext cx="4799314" cy="3384376"/>
          </a:xfrm>
          <a:prstGeom prst="rect">
            <a:avLst/>
          </a:prstGeom>
          <a:noFill/>
        </p:spPr>
      </p:pic>
      <p:sp>
        <p:nvSpPr>
          <p:cNvPr id="4" name="Заголовок 1"/>
          <p:cNvSpPr txBox="1">
            <a:spLocks/>
          </p:cNvSpPr>
          <p:nvPr/>
        </p:nvSpPr>
        <p:spPr>
          <a:xfrm>
            <a:off x="357158" y="214290"/>
            <a:ext cx="7671226" cy="622422"/>
          </a:xfrm>
          <a:prstGeom prst="rect">
            <a:avLst/>
          </a:prstGeom>
        </p:spPr>
        <p:txBody>
          <a:bodyPr vert="horz" lIns="45720" tIns="0" rIns="45720" bIns="0" anchor="b" anchorCtr="0">
            <a:normAutofit fontScale="300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t/>
            </a:r>
            <a:br>
              <a:rPr lang="ru-RU" dirty="0" smtClean="0"/>
            </a:br>
            <a:r>
              <a:rPr lang="ru-RU" sz="13300" dirty="0" smtClean="0">
                <a:solidFill>
                  <a:schemeClr val="tx2"/>
                </a:solidFill>
              </a:rPr>
              <a:t>Обязанности пешеходов</a:t>
            </a:r>
            <a:endParaRPr lang="ru-RU" sz="13300" dirty="0">
              <a:solidFill>
                <a:schemeClr val="tx2"/>
              </a:solidFill>
            </a:endParaRPr>
          </a:p>
        </p:txBody>
      </p:sp>
    </p:spTree>
    <p:extLst>
      <p:ext uri="{BB962C8B-B14F-4D97-AF65-F5344CB8AC3E}">
        <p14:creationId xmlns:p14="http://schemas.microsoft.com/office/powerpoint/2010/main" val="3957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рис ПДД.jpg"/>
          <p:cNvPicPr>
            <a:picLocks noChangeAspect="1" noChangeArrowheads="1"/>
          </p:cNvPicPr>
          <p:nvPr/>
        </p:nvPicPr>
        <p:blipFill>
          <a:blip r:embed="rId2"/>
          <a:srcRect/>
          <a:stretch>
            <a:fillRect/>
          </a:stretch>
        </p:blipFill>
        <p:spPr bwMode="auto">
          <a:xfrm>
            <a:off x="214282" y="142852"/>
            <a:ext cx="7715304" cy="6429420"/>
          </a:xfrm>
          <a:prstGeom prst="rect">
            <a:avLst/>
          </a:prstGeom>
          <a:noFill/>
        </p:spPr>
      </p:pic>
    </p:spTree>
    <p:extLst>
      <p:ext uri="{BB962C8B-B14F-4D97-AF65-F5344CB8AC3E}">
        <p14:creationId xmlns:p14="http://schemas.microsoft.com/office/powerpoint/2010/main" val="28588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20040"/>
            <a:ext cx="7704856" cy="2608894"/>
          </a:xfrm>
        </p:spPr>
        <p:txBody>
          <a:bodyPr>
            <a:normAutofit fontScale="90000"/>
          </a:bodyPr>
          <a:lstStyle/>
          <a:p>
            <a:r>
              <a:rPr lang="ru-RU" sz="4000" dirty="0" smtClean="0">
                <a:solidFill>
                  <a:schemeClr val="tx2"/>
                </a:solidFill>
              </a:rPr>
              <a:t>Ежедневно каждый человек участвует в дорожном движении в качестве </a:t>
            </a:r>
            <a:r>
              <a:rPr lang="ru-RU" sz="4000" dirty="0" smtClean="0">
                <a:solidFill>
                  <a:srgbClr val="FF0000"/>
                </a:solidFill>
              </a:rPr>
              <a:t>пешехода, пассажира или водителя.</a:t>
            </a:r>
            <a:endParaRPr lang="ru-RU" sz="4000" dirty="0"/>
          </a:p>
        </p:txBody>
      </p:sp>
      <p:pic>
        <p:nvPicPr>
          <p:cNvPr id="4" name="Picture 2" descr="C:\Documents and Settings\Администратор\Рабочий стол\пешеходы\7304.157.pesehod.jpg"/>
          <p:cNvPicPr>
            <a:picLocks noGrp="1" noChangeAspect="1" noChangeArrowheads="1"/>
          </p:cNvPicPr>
          <p:nvPr>
            <p:ph idx="1"/>
          </p:nvPr>
        </p:nvPicPr>
        <p:blipFill>
          <a:blip r:embed="rId2"/>
          <a:srcRect/>
          <a:stretch>
            <a:fillRect/>
          </a:stretch>
        </p:blipFill>
        <p:spPr bwMode="auto">
          <a:xfrm>
            <a:off x="357158" y="3214686"/>
            <a:ext cx="2428891" cy="3241676"/>
          </a:xfrm>
          <a:prstGeom prst="rect">
            <a:avLst/>
          </a:prstGeom>
          <a:noFill/>
          <a:ln w="9525">
            <a:noFill/>
            <a:miter lim="800000"/>
            <a:headEnd/>
            <a:tailEnd/>
          </a:ln>
        </p:spPr>
      </p:pic>
      <p:pic>
        <p:nvPicPr>
          <p:cNvPr id="5" name="Picture 3" descr="C:\Documents and Settings\Администратор\Рабочий стол\пешеходы\files.php.jpg"/>
          <p:cNvPicPr>
            <a:picLocks noChangeAspect="1" noChangeArrowheads="1"/>
          </p:cNvPicPr>
          <p:nvPr/>
        </p:nvPicPr>
        <p:blipFill>
          <a:blip r:embed="rId3"/>
          <a:srcRect/>
          <a:stretch>
            <a:fillRect/>
          </a:stretch>
        </p:blipFill>
        <p:spPr bwMode="auto">
          <a:xfrm>
            <a:off x="3000365" y="3286124"/>
            <a:ext cx="2428892" cy="3143271"/>
          </a:xfrm>
          <a:prstGeom prst="rect">
            <a:avLst/>
          </a:prstGeom>
          <a:noFill/>
          <a:ln w="9525">
            <a:noFill/>
            <a:miter lim="800000"/>
            <a:headEnd/>
            <a:tailEnd/>
          </a:ln>
        </p:spPr>
      </p:pic>
      <p:pic>
        <p:nvPicPr>
          <p:cNvPr id="6" name="Picture 4" descr="C:\Documents and Settings\Администратор\Рабочий стол\пешеходы\driver_4750A_02.jpg"/>
          <p:cNvPicPr>
            <a:picLocks noChangeAspect="1" noChangeArrowheads="1"/>
          </p:cNvPicPr>
          <p:nvPr/>
        </p:nvPicPr>
        <p:blipFill>
          <a:blip r:embed="rId4"/>
          <a:srcRect/>
          <a:stretch>
            <a:fillRect/>
          </a:stretch>
        </p:blipFill>
        <p:spPr bwMode="auto">
          <a:xfrm>
            <a:off x="5715008" y="3286124"/>
            <a:ext cx="2143140" cy="32861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nodeType="clickEffect">
                                  <p:stCondLst>
                                    <p:cond delay="0"/>
                                  </p:stCondLst>
                                  <p:childTnLst>
                                    <p:animEffect transition="out" filter="wheel(4)">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7" presetClass="exit" presetSubtype="4" fill="hold" nodeType="clickEffect">
                                  <p:stCondLst>
                                    <p:cond delay="0"/>
                                  </p:stCondLst>
                                  <p:childTnLst>
                                    <p:anim calcmode="lin" valueType="num">
                                      <p:cBhvr additive="base">
                                        <p:cTn id="11" dur="5000"/>
                                        <p:tgtEl>
                                          <p:spTgt spid="5"/>
                                        </p:tgtEl>
                                        <p:attrNameLst>
                                          <p:attrName>ppt_x</p:attrName>
                                        </p:attrNameLst>
                                      </p:cBhvr>
                                      <p:tavLst>
                                        <p:tav tm="0">
                                          <p:val>
                                            <p:strVal val="ppt_x"/>
                                          </p:val>
                                        </p:tav>
                                        <p:tav tm="100000">
                                          <p:val>
                                            <p:strVal val="ppt_x"/>
                                          </p:val>
                                        </p:tav>
                                      </p:tavLst>
                                    </p:anim>
                                    <p:anim calcmode="lin" valueType="num">
                                      <p:cBhvr additive="base">
                                        <p:cTn id="12" dur="5000"/>
                                        <p:tgtEl>
                                          <p:spTgt spid="5"/>
                                        </p:tgtEl>
                                        <p:attrNameLst>
                                          <p:attrName>ppt_y</p:attrName>
                                        </p:attrNameLst>
                                      </p:cBhvr>
                                      <p:tavLst>
                                        <p:tav tm="0">
                                          <p:val>
                                            <p:strVal val="ppt_y"/>
                                          </p:val>
                                        </p:tav>
                                        <p:tav tm="100000">
                                          <p:val>
                                            <p:strVal val="1+ppt_h/2"/>
                                          </p:val>
                                        </p:tav>
                                      </p:tavLst>
                                    </p:anim>
                                    <p:set>
                                      <p:cBhvr>
                                        <p:cTn id="13" dur="1" fill="hold">
                                          <p:stCondLst>
                                            <p:cond delay="49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8" presetClass="exit" presetSubtype="12" fill="hold" nodeType="clickEffect">
                                  <p:stCondLst>
                                    <p:cond delay="0"/>
                                  </p:stCondLst>
                                  <p:childTnLst>
                                    <p:animEffect transition="out" filter="strips(downLeft)">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1"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heckerboard(across)">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heckerboard(across)">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2"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320040"/>
            <a:ext cx="7239000" cy="660688"/>
          </a:xfrm>
          <a:prstGeom prst="rect">
            <a:avLst/>
          </a:prstGeom>
        </p:spPr>
        <p:txBody>
          <a:bodyPr vert="horz" lIns="45720" tIns="0" rIns="45720" bIns="0" anchor="b" anchorCtr="0">
            <a:normAutofit fontScale="9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dirty="0" smtClean="0">
                <a:solidFill>
                  <a:schemeClr val="tx2"/>
                </a:solidFill>
              </a:rPr>
              <a:t>3. Обязанности пассажиров</a:t>
            </a:r>
            <a:endParaRPr lang="ru-RU"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9" y="1124744"/>
            <a:ext cx="432048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63633"/>
            <a:ext cx="4392488" cy="3294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99" y="4509390"/>
            <a:ext cx="2669033" cy="225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4572000" y="1687519"/>
            <a:ext cx="3384376" cy="646331"/>
          </a:xfrm>
          <a:prstGeom prst="rect">
            <a:avLst/>
          </a:prstGeom>
        </p:spPr>
        <p:txBody>
          <a:bodyPr wrap="square">
            <a:spAutoFit/>
          </a:bodyPr>
          <a:lstStyle/>
          <a:p>
            <a:r>
              <a:rPr lang="ru-RU" b="1" dirty="0">
                <a:solidFill>
                  <a:srgbClr val="FF0000"/>
                </a:solidFill>
              </a:rPr>
              <a:t>Обязанности пассажиров</a:t>
            </a:r>
            <a:br>
              <a:rPr lang="ru-RU" b="1" dirty="0">
                <a:solidFill>
                  <a:srgbClr val="FF0000"/>
                </a:solidFill>
              </a:rPr>
            </a:br>
            <a:r>
              <a:rPr lang="ru-RU" b="1" dirty="0">
                <a:solidFill>
                  <a:srgbClr val="FF0000"/>
                </a:solidFill>
              </a:rPr>
              <a:t> (п. 5 ПДД).</a:t>
            </a:r>
            <a:endParaRPr lang="ru-RU" dirty="0"/>
          </a:p>
        </p:txBody>
      </p:sp>
    </p:spTree>
    <p:extLst>
      <p:ext uri="{BB962C8B-B14F-4D97-AF65-F5344CB8AC3E}">
        <p14:creationId xmlns:p14="http://schemas.microsoft.com/office/powerpoint/2010/main" val="39623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normAutofit/>
          </a:bodyPr>
          <a:lstStyle/>
          <a:p>
            <a:r>
              <a:rPr lang="ru-RU" dirty="0" smtClean="0">
                <a:solidFill>
                  <a:schemeClr val="tx2"/>
                </a:solidFill>
              </a:rPr>
              <a:t>Обязанности пассажиров</a:t>
            </a:r>
            <a:endParaRPr lang="ru-RU" dirty="0">
              <a:solidFill>
                <a:schemeClr val="tx2"/>
              </a:solidFill>
            </a:endParaRPr>
          </a:p>
        </p:txBody>
      </p:sp>
      <p:sp>
        <p:nvSpPr>
          <p:cNvPr id="3" name="Содержимое 2"/>
          <p:cNvSpPr>
            <a:spLocks noGrp="1"/>
          </p:cNvSpPr>
          <p:nvPr>
            <p:ph idx="1"/>
          </p:nvPr>
        </p:nvSpPr>
        <p:spPr>
          <a:xfrm>
            <a:off x="251520" y="1196752"/>
            <a:ext cx="7920880" cy="1152128"/>
          </a:xfrm>
        </p:spPr>
        <p:txBody>
          <a:bodyPr>
            <a:normAutofit/>
          </a:bodyPr>
          <a:lstStyle/>
          <a:p>
            <a:pPr lvl="0">
              <a:defRPr/>
            </a:pPr>
            <a:r>
              <a:rPr lang="ru-RU" sz="1700" b="1" cap="all" dirty="0">
                <a:ln w="500">
                  <a:solidFill>
                    <a:schemeClr val="tx2">
                      <a:shade val="20000"/>
                      <a:satMod val="120000"/>
                    </a:schemeClr>
                  </a:solidFill>
                </a:ln>
                <a:solidFill>
                  <a:schemeClr val="tx2"/>
                </a:solidFill>
                <a:latin typeface="+mj-lt"/>
                <a:ea typeface="+mj-ea"/>
                <a:cs typeface="+mj-cs"/>
              </a:rPr>
              <a:t>Обязанности у пассажиров не так многочисленны, как у водителей, но в любом случае они есть. При этом ответственность за их выполнение со стороны пассажиров несет водитель. </a:t>
            </a:r>
            <a:endParaRPr lang="ru-RU" dirty="0"/>
          </a:p>
          <a:p>
            <a:pPr lvl="0">
              <a:defRPr/>
            </a:pPr>
            <a:endParaRPr lang="ru-RU" dirty="0" smtClean="0"/>
          </a:p>
          <a:p>
            <a:pPr lvl="0">
              <a:defRPr/>
            </a:pPr>
            <a:endParaRPr lang="ru-RU" dirty="0"/>
          </a:p>
          <a:p>
            <a:pPr lvl="0">
              <a:defRPr/>
            </a:pPr>
            <a:endParaRPr lang="ru-RU" sz="2000" dirty="0"/>
          </a:p>
          <a:p>
            <a:endParaRPr lang="ru-RU" dirty="0"/>
          </a:p>
        </p:txBody>
      </p:sp>
      <p:pic>
        <p:nvPicPr>
          <p:cNvPr id="4" name="Picture 7" descr="title"/>
          <p:cNvPicPr>
            <a:picLocks noChangeAspect="1" noChangeArrowheads="1"/>
          </p:cNvPicPr>
          <p:nvPr/>
        </p:nvPicPr>
        <p:blipFill>
          <a:blip r:embed="rId2"/>
          <a:srcRect/>
          <a:stretch>
            <a:fillRect/>
          </a:stretch>
        </p:blipFill>
        <p:spPr bwMode="auto">
          <a:xfrm>
            <a:off x="212952" y="2400770"/>
            <a:ext cx="4577162" cy="3334339"/>
          </a:xfrm>
          <a:prstGeom prst="rect">
            <a:avLst/>
          </a:prstGeom>
          <a:noFill/>
          <a:ln w="9525">
            <a:noFill/>
            <a:miter lim="800000"/>
            <a:headEnd/>
            <a:tailEnd/>
          </a:ln>
        </p:spPr>
      </p:pic>
      <p:pic>
        <p:nvPicPr>
          <p:cNvPr id="5" name="Picture 2" descr="C:\Documents and Settings\Admin\Мои документы\рис4пдд.jpg"/>
          <p:cNvPicPr>
            <a:picLocks noChangeAspect="1" noChangeArrowheads="1"/>
          </p:cNvPicPr>
          <p:nvPr/>
        </p:nvPicPr>
        <p:blipFill>
          <a:blip r:embed="rId3"/>
          <a:srcRect/>
          <a:stretch>
            <a:fillRect/>
          </a:stretch>
        </p:blipFill>
        <p:spPr bwMode="auto">
          <a:xfrm>
            <a:off x="5076056" y="2924944"/>
            <a:ext cx="2711224" cy="2285992"/>
          </a:xfrm>
          <a:prstGeom prst="rect">
            <a:avLst/>
          </a:prstGeom>
          <a:noFill/>
        </p:spPr>
      </p:pic>
      <p:sp>
        <p:nvSpPr>
          <p:cNvPr id="6" name="Прямоугольник 5"/>
          <p:cNvSpPr/>
          <p:nvPr/>
        </p:nvSpPr>
        <p:spPr>
          <a:xfrm>
            <a:off x="182446" y="5877272"/>
            <a:ext cx="7848872" cy="830997"/>
          </a:xfrm>
          <a:prstGeom prst="rect">
            <a:avLst/>
          </a:prstGeom>
        </p:spPr>
        <p:txBody>
          <a:bodyPr wrap="square">
            <a:spAutoFit/>
          </a:bodyPr>
          <a:lstStyle/>
          <a:p>
            <a:r>
              <a:rPr lang="ru-RU" sz="1600" b="1" cap="all" dirty="0">
                <a:ln w="500">
                  <a:solidFill>
                    <a:schemeClr val="tx2">
                      <a:shade val="20000"/>
                      <a:satMod val="120000"/>
                    </a:schemeClr>
                  </a:solidFill>
                </a:ln>
                <a:solidFill>
                  <a:srgbClr val="FF0000"/>
                </a:solidFill>
                <a:latin typeface="+mj-lt"/>
                <a:ea typeface="+mj-ea"/>
                <a:cs typeface="+mj-cs"/>
              </a:rPr>
              <a:t>Пассажиры, обязаны быть пристегнутыми предусмотренными ремнями безопасности, вне зависимости от того, на каком месте они располагаются;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5589240"/>
            <a:ext cx="7200800" cy="830997"/>
          </a:xfrm>
          <a:prstGeom prst="rect">
            <a:avLst/>
          </a:prstGeom>
        </p:spPr>
        <p:txBody>
          <a:bodyPr wrap="square">
            <a:spAutoFit/>
          </a:bodyPr>
          <a:lstStyle/>
          <a:p>
            <a:r>
              <a:rPr lang="ru-RU" sz="2400" b="1" dirty="0">
                <a:solidFill>
                  <a:srgbClr val="7030A0"/>
                </a:solidFill>
              </a:rPr>
              <a:t>при поездке на мотоцикле — быть в застегнутом мотошлеме</a:t>
            </a:r>
            <a:endParaRPr lang="ru-RU" sz="24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7032" y="1700808"/>
            <a:ext cx="445165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a:spLocks noGrp="1"/>
          </p:cNvSpPr>
          <p:nvPr>
            <p:ph type="title"/>
          </p:nvPr>
        </p:nvSpPr>
        <p:spPr>
          <a:xfrm>
            <a:off x="457200" y="320040"/>
            <a:ext cx="7239000" cy="660688"/>
          </a:xfrm>
        </p:spPr>
        <p:txBody>
          <a:bodyPr>
            <a:normAutofit/>
          </a:bodyPr>
          <a:lstStyle/>
          <a:p>
            <a:r>
              <a:rPr lang="ru-RU" dirty="0" smtClean="0">
                <a:solidFill>
                  <a:schemeClr val="tx2"/>
                </a:solidFill>
              </a:rPr>
              <a:t>Обязанности пассажиров</a:t>
            </a:r>
            <a:endParaRPr lang="ru-RU" dirty="0">
              <a:solidFill>
                <a:schemeClr val="tx2"/>
              </a:solidFill>
            </a:endParaRPr>
          </a:p>
        </p:txBody>
      </p:sp>
    </p:spTree>
    <p:extLst>
      <p:ext uri="{BB962C8B-B14F-4D97-AF65-F5344CB8AC3E}">
        <p14:creationId xmlns:p14="http://schemas.microsoft.com/office/powerpoint/2010/main" val="355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42852"/>
            <a:ext cx="7920880" cy="693860"/>
          </a:xfrm>
        </p:spPr>
        <p:txBody>
          <a:bodyPr>
            <a:normAutofit/>
          </a:bodyPr>
          <a:lstStyle/>
          <a:p>
            <a:r>
              <a:rPr lang="ru-RU" dirty="0" smtClean="0">
                <a:solidFill>
                  <a:schemeClr val="tx2"/>
                </a:solidFill>
              </a:rPr>
              <a:t>Пассажиры обязаны знать:</a:t>
            </a:r>
            <a:endParaRPr lang="ru-RU" dirty="0"/>
          </a:p>
        </p:txBody>
      </p:sp>
      <p:sp>
        <p:nvSpPr>
          <p:cNvPr id="3" name="Содержимое 2"/>
          <p:cNvSpPr>
            <a:spLocks noGrp="1"/>
          </p:cNvSpPr>
          <p:nvPr>
            <p:ph idx="1"/>
          </p:nvPr>
        </p:nvSpPr>
        <p:spPr>
          <a:xfrm>
            <a:off x="428596" y="1142985"/>
            <a:ext cx="8229600" cy="214314"/>
          </a:xfrm>
        </p:spPr>
        <p:txBody>
          <a:bodyPr>
            <a:normAutofit fontScale="40000" lnSpcReduction="20000"/>
          </a:bodyPr>
          <a:lstStyle/>
          <a:p>
            <a:pPr>
              <a:buNone/>
            </a:pPr>
            <a:endParaRPr lang="ru-RU" dirty="0" smtClean="0"/>
          </a:p>
          <a:p>
            <a:endParaRPr lang="ru-RU" dirty="0" smtClean="0"/>
          </a:p>
          <a:p>
            <a:endParaRPr lang="ru-RU"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80728"/>
            <a:ext cx="412845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446" y="980728"/>
            <a:ext cx="454249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8964" y="4941168"/>
            <a:ext cx="7920880" cy="1815882"/>
          </a:xfrm>
          <a:prstGeom prst="rect">
            <a:avLst/>
          </a:prstGeom>
        </p:spPr>
        <p:txBody>
          <a:bodyPr wrap="square">
            <a:spAutoFit/>
          </a:bodyPr>
          <a:lstStyle/>
          <a:p>
            <a:pPr>
              <a:buFontTx/>
              <a:buChar char="-"/>
            </a:pPr>
            <a:r>
              <a:rPr lang="ru-RU" sz="1600" b="1" cap="all" dirty="0">
                <a:ln w="500">
                  <a:solidFill>
                    <a:schemeClr val="tx2">
                      <a:shade val="20000"/>
                      <a:satMod val="120000"/>
                    </a:schemeClr>
                  </a:solidFill>
                </a:ln>
                <a:solidFill>
                  <a:schemeClr val="tx2"/>
                </a:solidFill>
                <a:latin typeface="+mj-lt"/>
                <a:ea typeface="+mj-ea"/>
                <a:cs typeface="+mj-cs"/>
              </a:rPr>
              <a:t>посадку и высадку пассажиров можно  производить со стороны тротуара или обочины и только после полной остановки транспортного средства</a:t>
            </a:r>
          </a:p>
          <a:p>
            <a:pPr>
              <a:buFontTx/>
              <a:buChar char="-"/>
            </a:pPr>
            <a:r>
              <a:rPr lang="ru-RU" sz="1600" b="1" cap="all" dirty="0">
                <a:ln w="500">
                  <a:solidFill>
                    <a:schemeClr val="tx2">
                      <a:shade val="20000"/>
                      <a:satMod val="120000"/>
                    </a:schemeClr>
                  </a:solidFill>
                </a:ln>
                <a:solidFill>
                  <a:schemeClr val="tx2"/>
                </a:solidFill>
                <a:latin typeface="+mj-lt"/>
                <a:ea typeface="+mj-ea"/>
                <a:cs typeface="+mj-cs"/>
              </a:rPr>
              <a:t>Если посадка и высадка невозможна со стороны тротуара или обочины, она может осуществляться со стороны проезжей части при условии, что это будет безопасно и не создаст помех другим участникам движения</a:t>
            </a:r>
            <a:r>
              <a:rPr lang="ru-RU" sz="1600" b="1" cap="all" dirty="0" smtClean="0">
                <a:ln w="500">
                  <a:solidFill>
                    <a:schemeClr val="tx2">
                      <a:shade val="20000"/>
                      <a:satMod val="120000"/>
                    </a:schemeClr>
                  </a:solidFill>
                </a:ln>
                <a:solidFill>
                  <a:schemeClr val="tx2"/>
                </a:solidFill>
                <a:latin typeface="+mj-lt"/>
                <a:ea typeface="+mj-ea"/>
                <a:cs typeface="+mj-cs"/>
              </a:rPr>
              <a:t>.</a:t>
            </a:r>
            <a:endParaRPr lang="ru-RU" sz="1600" b="1" cap="all" dirty="0">
              <a:ln w="500">
                <a:solidFill>
                  <a:schemeClr val="tx2">
                    <a:shade val="20000"/>
                    <a:satMod val="120000"/>
                  </a:schemeClr>
                </a:solidFill>
              </a:ln>
              <a:solidFill>
                <a:schemeClr val="tx2"/>
              </a:solidFill>
              <a:latin typeface="+mj-lt"/>
              <a:ea typeface="+mj-ea"/>
              <a:cs typeface="+mj-cs"/>
            </a:endParaRPr>
          </a:p>
        </p:txBody>
      </p:sp>
      <p:sp>
        <p:nvSpPr>
          <p:cNvPr id="10" name="Прямоугольник 9"/>
          <p:cNvSpPr/>
          <p:nvPr/>
        </p:nvSpPr>
        <p:spPr>
          <a:xfrm>
            <a:off x="182371" y="4221088"/>
            <a:ext cx="7990029" cy="646331"/>
          </a:xfrm>
          <a:prstGeom prst="rect">
            <a:avLst/>
          </a:prstGeom>
        </p:spPr>
        <p:txBody>
          <a:bodyPr wrap="square">
            <a:spAutoFit/>
          </a:bodyPr>
          <a:lstStyle/>
          <a:p>
            <a:r>
              <a:rPr lang="ru-RU" b="1" dirty="0" smtClean="0">
                <a:solidFill>
                  <a:srgbClr val="FF0000"/>
                </a:solidFill>
              </a:rPr>
              <a:t>Когда на  </a:t>
            </a:r>
            <a:r>
              <a:rPr lang="ru-RU" b="1" dirty="0">
                <a:solidFill>
                  <a:srgbClr val="FF0000"/>
                </a:solidFill>
              </a:rPr>
              <a:t>проезжей части происходит высадка пассажиров,  они рискуют жизнью.   </a:t>
            </a:r>
            <a:r>
              <a:rPr lang="ru-RU" b="1" dirty="0" smtClean="0">
                <a:solidFill>
                  <a:srgbClr val="FF0000"/>
                </a:solidFill>
              </a:rPr>
              <a:t>Это нарушение </a:t>
            </a:r>
            <a:r>
              <a:rPr lang="ru-RU" b="1" dirty="0">
                <a:solidFill>
                  <a:srgbClr val="FF0000"/>
                </a:solidFill>
              </a:rPr>
              <a:t>ПДД.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lstStyle/>
          <a:p>
            <a:r>
              <a:rPr lang="ru-RU" dirty="0" smtClean="0">
                <a:solidFill>
                  <a:schemeClr val="tx2"/>
                </a:solidFill>
              </a:rPr>
              <a:t>Пассажирам запрещается:</a:t>
            </a:r>
            <a:endParaRPr lang="ru-RU" dirty="0">
              <a:solidFill>
                <a:schemeClr val="tx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78" y="1556792"/>
            <a:ext cx="3621738" cy="250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9362"/>
          <a:stretch/>
        </p:blipFill>
        <p:spPr bwMode="auto">
          <a:xfrm>
            <a:off x="3923928" y="3487690"/>
            <a:ext cx="5148064" cy="331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92" y="4096519"/>
            <a:ext cx="3620424" cy="27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3906399" y="1555598"/>
            <a:ext cx="4572000" cy="1323439"/>
          </a:xfrm>
          <a:prstGeom prst="rect">
            <a:avLst/>
          </a:prstGeom>
        </p:spPr>
        <p:txBody>
          <a:bodyPr>
            <a:spAutoFit/>
          </a:bodyPr>
          <a:lstStyle/>
          <a:p>
            <a:r>
              <a:rPr lang="ru-RU" sz="1600" b="1" cap="all" dirty="0">
                <a:ln w="500">
                  <a:solidFill>
                    <a:schemeClr val="tx2">
                      <a:shade val="20000"/>
                      <a:satMod val="120000"/>
                    </a:schemeClr>
                  </a:solidFill>
                </a:ln>
                <a:solidFill>
                  <a:srgbClr val="FF0000"/>
                </a:solidFill>
                <a:latin typeface="+mj-lt"/>
                <a:ea typeface="+mj-ea"/>
                <a:cs typeface="+mj-cs"/>
              </a:rPr>
              <a:t>– отвлекать водителя от управления транспортным средством во время </a:t>
            </a:r>
            <a:endParaRPr lang="ru-RU" sz="1600" b="1" cap="all" dirty="0" smtClean="0">
              <a:ln w="500">
                <a:solidFill>
                  <a:schemeClr val="tx2">
                    <a:shade val="20000"/>
                    <a:satMod val="120000"/>
                  </a:schemeClr>
                </a:solidFill>
              </a:ln>
              <a:solidFill>
                <a:srgbClr val="FF0000"/>
              </a:solidFill>
              <a:latin typeface="+mj-lt"/>
              <a:ea typeface="+mj-ea"/>
              <a:cs typeface="+mj-cs"/>
            </a:endParaRPr>
          </a:p>
          <a:p>
            <a:r>
              <a:rPr lang="ru-RU" sz="1600" b="1" cap="all" dirty="0" smtClean="0">
                <a:ln w="500">
                  <a:solidFill>
                    <a:schemeClr val="tx2">
                      <a:shade val="20000"/>
                      <a:satMod val="120000"/>
                    </a:schemeClr>
                  </a:solidFill>
                </a:ln>
                <a:solidFill>
                  <a:srgbClr val="FF0000"/>
                </a:solidFill>
                <a:latin typeface="+mj-lt"/>
                <a:ea typeface="+mj-ea"/>
                <a:cs typeface="+mj-cs"/>
              </a:rPr>
              <a:t>его </a:t>
            </a:r>
            <a:r>
              <a:rPr lang="ru-RU" sz="1600" b="1" cap="all" dirty="0">
                <a:ln w="500">
                  <a:solidFill>
                    <a:schemeClr val="tx2">
                      <a:shade val="20000"/>
                      <a:satMod val="120000"/>
                    </a:schemeClr>
                  </a:solidFill>
                </a:ln>
                <a:solidFill>
                  <a:srgbClr val="FF0000"/>
                </a:solidFill>
                <a:latin typeface="+mj-lt"/>
                <a:ea typeface="+mj-ea"/>
                <a:cs typeface="+mj-cs"/>
              </a:rPr>
              <a:t>движения; </a:t>
            </a:r>
          </a:p>
          <a:p>
            <a:r>
              <a:rPr lang="ru-RU" sz="1600" b="1" cap="all" dirty="0">
                <a:ln w="500">
                  <a:solidFill>
                    <a:schemeClr val="tx2">
                      <a:shade val="20000"/>
                      <a:satMod val="120000"/>
                    </a:schemeClr>
                  </a:solidFill>
                </a:ln>
                <a:solidFill>
                  <a:srgbClr val="FF0000"/>
                </a:solidFill>
                <a:latin typeface="+mj-lt"/>
                <a:ea typeface="+mj-ea"/>
                <a:cs typeface="+mj-cs"/>
              </a:rPr>
              <a:t>– открывать двери транспортного средства во время его движения.</a:t>
            </a:r>
          </a:p>
        </p:txBody>
      </p:sp>
    </p:spTree>
    <p:extLst>
      <p:ext uri="{BB962C8B-B14F-4D97-AF65-F5344CB8AC3E}">
        <p14:creationId xmlns:p14="http://schemas.microsoft.com/office/powerpoint/2010/main" val="70544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320040"/>
            <a:ext cx="7239000" cy="660688"/>
          </a:xfrm>
        </p:spPr>
        <p:txBody>
          <a:bodyPr/>
          <a:lstStyle/>
          <a:p>
            <a:r>
              <a:rPr lang="ru-RU" dirty="0" smtClean="0">
                <a:solidFill>
                  <a:schemeClr val="tx2"/>
                </a:solidFill>
              </a:rPr>
              <a:t>Пассажирам запрещается:</a:t>
            </a:r>
            <a:endParaRPr lang="ru-RU" dirty="0">
              <a:solidFill>
                <a:schemeClr val="tx2"/>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312" y="1052736"/>
            <a:ext cx="4018785" cy="300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532" t="5074" r="24033" b="8237"/>
          <a:stretch/>
        </p:blipFill>
        <p:spPr bwMode="auto">
          <a:xfrm>
            <a:off x="323528" y="3425449"/>
            <a:ext cx="3191148" cy="342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312" y="4135253"/>
            <a:ext cx="4018785" cy="257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0" y="1052736"/>
            <a:ext cx="4860032" cy="2585323"/>
          </a:xfrm>
          <a:prstGeom prst="rect">
            <a:avLst/>
          </a:prstGeom>
        </p:spPr>
        <p:txBody>
          <a:bodyPr wrap="square">
            <a:spAutoFit/>
          </a:bodyPr>
          <a:lstStyle/>
          <a:p>
            <a:pPr marL="285750" indent="-285750">
              <a:buFont typeface="Courier New" pitchFamily="49" charset="0"/>
              <a:buChar char="o"/>
            </a:pPr>
            <a:r>
              <a:rPr lang="ru-RU" dirty="0">
                <a:solidFill>
                  <a:srgbClr val="FF0000"/>
                </a:solidFill>
              </a:rPr>
              <a:t> </a:t>
            </a:r>
            <a:r>
              <a:rPr lang="ru-RU" b="1" dirty="0">
                <a:solidFill>
                  <a:srgbClr val="FF0000"/>
                </a:solidFill>
              </a:rPr>
              <a:t>при поездке на грузовом автомобиле с бортовой платформой стоять, сидеть на бортах или на грузе выше бортов.</a:t>
            </a:r>
          </a:p>
          <a:p>
            <a:pPr marL="285750" indent="-285750">
              <a:buFont typeface="Courier New" pitchFamily="49" charset="0"/>
              <a:buChar char="o"/>
            </a:pPr>
            <a:r>
              <a:rPr lang="ru-RU" b="1" dirty="0">
                <a:solidFill>
                  <a:srgbClr val="FF0000"/>
                </a:solidFill>
              </a:rPr>
              <a:t>открывать двери транспортного средства во время движения,  препятствовать закрытию дверей.</a:t>
            </a:r>
          </a:p>
          <a:p>
            <a:pPr marL="285750" indent="-285750">
              <a:buFont typeface="Courier New" pitchFamily="49" charset="0"/>
              <a:buChar char="o"/>
            </a:pPr>
            <a:r>
              <a:rPr lang="ru-RU" b="1" dirty="0">
                <a:solidFill>
                  <a:srgbClr val="FF0000"/>
                </a:solidFill>
              </a:rPr>
              <a:t>( к дверям лучше не прислоняться. )</a:t>
            </a:r>
            <a:r>
              <a:rPr lang="ru-RU" sz="1200" dirty="0">
                <a:solidFill>
                  <a:srgbClr val="FF0000"/>
                </a:solidFill>
              </a:rPr>
              <a:t> </a:t>
            </a:r>
            <a:endParaRPr lang="ru-RU" sz="1200" b="1" dirty="0">
              <a:solidFill>
                <a:srgbClr val="FF0000"/>
              </a:solidFill>
            </a:endParaRPr>
          </a:p>
          <a:p>
            <a:pPr marL="285750" indent="-285750">
              <a:buFont typeface="Courier New" pitchFamily="49" charset="0"/>
              <a:buChar char="o"/>
            </a:pPr>
            <a:r>
              <a:rPr lang="ru-RU" b="1" dirty="0">
                <a:solidFill>
                  <a:srgbClr val="FF0000"/>
                </a:solidFill>
              </a:rPr>
              <a:t>во время движения высовываться в оконные проемы, открывать двери .</a:t>
            </a:r>
          </a:p>
        </p:txBody>
      </p:sp>
    </p:spTree>
    <p:extLst>
      <p:ext uri="{BB962C8B-B14F-4D97-AF65-F5344CB8AC3E}">
        <p14:creationId xmlns:p14="http://schemas.microsoft.com/office/powerpoint/2010/main" val="880885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lstStyle/>
          <a:p>
            <a:r>
              <a:rPr lang="ru-RU" dirty="0" smtClean="0">
                <a:solidFill>
                  <a:schemeClr val="tx2"/>
                </a:solidFill>
              </a:rPr>
              <a:t>Советы пассажирам:</a:t>
            </a:r>
            <a:endParaRPr lang="ru-RU" dirty="0">
              <a:solidFill>
                <a:schemeClr val="tx2"/>
              </a:solidFill>
            </a:endParaRPr>
          </a:p>
        </p:txBody>
      </p:sp>
      <p:sp>
        <p:nvSpPr>
          <p:cNvPr id="3" name="Объект 2"/>
          <p:cNvSpPr>
            <a:spLocks noGrp="1"/>
          </p:cNvSpPr>
          <p:nvPr>
            <p:ph idx="1"/>
          </p:nvPr>
        </p:nvSpPr>
        <p:spPr>
          <a:xfrm>
            <a:off x="251520" y="1124744"/>
            <a:ext cx="7992888" cy="3259744"/>
          </a:xfrm>
        </p:spPr>
        <p:txBody>
          <a:bodyPr>
            <a:normAutofit fontScale="77500" lnSpcReduction="20000"/>
          </a:bodyPr>
          <a:lstStyle/>
          <a:p>
            <a:r>
              <a:rPr lang="ru-RU" sz="2800" b="1" dirty="0">
                <a:solidFill>
                  <a:srgbClr val="7030A0"/>
                </a:solidFill>
              </a:rPr>
              <a:t>будучи пассажиром, подумайте об ответственности, которую за вас несет водитель;</a:t>
            </a:r>
          </a:p>
          <a:p>
            <a:r>
              <a:rPr lang="ru-RU" sz="2800" b="1" dirty="0">
                <a:solidFill>
                  <a:srgbClr val="7030A0"/>
                </a:solidFill>
              </a:rPr>
              <a:t>пассажир ни в коем случае не должен критиковать манеру езды водителя, лучше скажите потом, когда водитель остановится;</a:t>
            </a:r>
          </a:p>
          <a:p>
            <a:r>
              <a:rPr lang="ru-RU" sz="2800" b="1" dirty="0">
                <a:solidFill>
                  <a:srgbClr val="7030A0"/>
                </a:solidFill>
              </a:rPr>
              <a:t>пассажир не должен сам  включать музыку в салоне;</a:t>
            </a:r>
          </a:p>
          <a:p>
            <a:r>
              <a:rPr lang="ru-RU" sz="2800" b="1" dirty="0">
                <a:solidFill>
                  <a:srgbClr val="7030A0"/>
                </a:solidFill>
              </a:rPr>
              <a:t>если Вы хотите покинуть автомобиль, то всегда лучше поставить в известность водителя и открывать двери транспортного средства только с его разрешения. </a:t>
            </a:r>
          </a:p>
          <a:p>
            <a:endParaRPr lang="ru-RU"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894" y="3964998"/>
            <a:ext cx="3888432" cy="287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301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1244"/>
            <a:ext cx="5940152" cy="3666189"/>
          </a:xfrm>
          <a:solidFill>
            <a:schemeClr val="accent6">
              <a:lumMod val="20000"/>
              <a:lumOff val="80000"/>
            </a:schemeClr>
          </a:solidFill>
        </p:spPr>
        <p:txBody>
          <a:bodyPr>
            <a:noAutofit/>
          </a:bodyPr>
          <a:lstStyle/>
          <a:p>
            <a:pPr marL="285750" indent="-285750">
              <a:buFont typeface="Arial" pitchFamily="34" charset="0"/>
              <a:buChar char="•"/>
            </a:pPr>
            <a:r>
              <a:rPr lang="ru-RU" sz="1800" b="1" dirty="0" smtClean="0">
                <a:solidFill>
                  <a:srgbClr val="7030A0"/>
                </a:solidFill>
              </a:rPr>
              <a:t>Пассажиры </a:t>
            </a:r>
            <a:r>
              <a:rPr lang="ru-RU" sz="1800" b="1" dirty="0">
                <a:solidFill>
                  <a:srgbClr val="7030A0"/>
                </a:solidFill>
              </a:rPr>
              <a:t>должны помнить, что управление </a:t>
            </a:r>
            <a:r>
              <a:rPr lang="ru-RU" sz="1800" b="1" dirty="0" smtClean="0">
                <a:solidFill>
                  <a:srgbClr val="7030A0"/>
                </a:solidFill>
              </a:rPr>
              <a:t> требует </a:t>
            </a:r>
            <a:r>
              <a:rPr lang="ru-RU" sz="1800" b="1" dirty="0">
                <a:solidFill>
                  <a:srgbClr val="7030A0"/>
                </a:solidFill>
              </a:rPr>
              <a:t>от водителя сосредоточенности и концентрации внимания, и потому  все существенные вопросы должны разрешаться только на остановках. </a:t>
            </a:r>
            <a:r>
              <a:rPr lang="ru-RU" sz="1800" b="1" dirty="0" smtClean="0">
                <a:solidFill>
                  <a:srgbClr val="7030A0"/>
                </a:solidFill>
              </a:rPr>
              <a:t/>
            </a:r>
            <a:br>
              <a:rPr lang="ru-RU" sz="1800" b="1" dirty="0" smtClean="0">
                <a:solidFill>
                  <a:srgbClr val="7030A0"/>
                </a:solidFill>
              </a:rPr>
            </a:br>
            <a:r>
              <a:rPr lang="ru-RU" sz="1800" b="1" dirty="0" smtClean="0">
                <a:solidFill>
                  <a:srgbClr val="7030A0"/>
                </a:solidFill>
              </a:rPr>
              <a:t>Исследования доказали, что </a:t>
            </a:r>
            <a:r>
              <a:rPr lang="ru-RU" sz="1800" b="1" dirty="0">
                <a:solidFill>
                  <a:srgbClr val="7030A0"/>
                </a:solidFill>
              </a:rPr>
              <a:t>водителей от дороги чаще всего отвлекают </a:t>
            </a:r>
            <a:r>
              <a:rPr lang="ru-RU" sz="1800" b="1" dirty="0" smtClean="0">
                <a:solidFill>
                  <a:srgbClr val="7030A0"/>
                </a:solidFill>
              </a:rPr>
              <a:t>дети,  </a:t>
            </a:r>
            <a:r>
              <a:rPr lang="ru-RU" sz="1800" b="1" dirty="0">
                <a:solidFill>
                  <a:srgbClr val="7030A0"/>
                </a:solidFill>
              </a:rPr>
              <a:t>разговоры по мобильному </a:t>
            </a:r>
            <a:r>
              <a:rPr lang="ru-RU" sz="1800" b="1" dirty="0" smtClean="0">
                <a:solidFill>
                  <a:srgbClr val="7030A0"/>
                </a:solidFill>
              </a:rPr>
              <a:t>телефону,</a:t>
            </a:r>
            <a:br>
              <a:rPr lang="ru-RU" sz="1800" b="1" dirty="0" smtClean="0">
                <a:solidFill>
                  <a:srgbClr val="7030A0"/>
                </a:solidFill>
              </a:rPr>
            </a:br>
            <a:r>
              <a:rPr lang="ru-RU" sz="1800" b="1" dirty="0" smtClean="0">
                <a:solidFill>
                  <a:srgbClr val="7030A0"/>
                </a:solidFill>
              </a:rPr>
              <a:t>Среди </a:t>
            </a:r>
            <a:r>
              <a:rPr lang="ru-RU" sz="1800" b="1" dirty="0">
                <a:solidFill>
                  <a:srgbClr val="7030A0"/>
                </a:solidFill>
              </a:rPr>
              <a:t>прочих отвлекающих факторов исследователи отметили назойливых пассажиров, </a:t>
            </a:r>
            <a:r>
              <a:rPr lang="ru-RU" sz="1800" b="1" dirty="0" smtClean="0">
                <a:solidFill>
                  <a:srgbClr val="7030A0"/>
                </a:solidFill>
              </a:rPr>
              <a:t>домашних </a:t>
            </a:r>
            <a:r>
              <a:rPr lang="ru-RU" sz="1800" b="1" dirty="0">
                <a:solidFill>
                  <a:srgbClr val="7030A0"/>
                </a:solidFill>
              </a:rPr>
              <a:t>животных</a:t>
            </a:r>
            <a:r>
              <a:rPr lang="ru-RU" sz="1800" b="1" dirty="0" smtClean="0">
                <a:solidFill>
                  <a:srgbClr val="7030A0"/>
                </a:solidFill>
              </a:rPr>
              <a:t>, еду в салоне </a:t>
            </a:r>
            <a:r>
              <a:rPr lang="ru-RU" sz="1800" b="1" dirty="0">
                <a:solidFill>
                  <a:srgbClr val="7030A0"/>
                </a:solidFill>
              </a:rPr>
              <a:t>автомобиля. </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4077073"/>
            <a:ext cx="4877237" cy="262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8972"/>
            <a:ext cx="3041794" cy="325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013"/>
          <a:stretch/>
        </p:blipFill>
        <p:spPr bwMode="auto">
          <a:xfrm>
            <a:off x="5241345" y="4109069"/>
            <a:ext cx="3740601" cy="261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859" y="3288037"/>
            <a:ext cx="28590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трелка вниз 2"/>
          <p:cNvSpPr/>
          <p:nvPr/>
        </p:nvSpPr>
        <p:spPr>
          <a:xfrm rot="19545663">
            <a:off x="7145810" y="3870824"/>
            <a:ext cx="242316" cy="978408"/>
          </a:xfrm>
          <a:prstGeom prst="downArrow">
            <a:avLst>
              <a:gd name="adj1" fmla="val 50000"/>
              <a:gd name="adj2" fmla="val 42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12934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124744"/>
            <a:ext cx="7776864" cy="2592288"/>
          </a:xfrm>
          <a:solidFill>
            <a:schemeClr val="accent6">
              <a:lumMod val="20000"/>
              <a:lumOff val="80000"/>
            </a:schemeClr>
          </a:solidFill>
        </p:spPr>
        <p:txBody>
          <a:bodyPr>
            <a:normAutofit/>
          </a:bodyPr>
          <a:lstStyle/>
          <a:p>
            <a:pPr marL="0" indent="0">
              <a:buNone/>
            </a:pPr>
            <a:r>
              <a:rPr lang="ru-RU" sz="1800" b="1" dirty="0" smtClean="0">
                <a:solidFill>
                  <a:srgbClr val="FF0000"/>
                </a:solidFill>
              </a:rPr>
              <a:t>влечёт </a:t>
            </a:r>
            <a:r>
              <a:rPr lang="ru-RU" sz="1800" b="1" dirty="0">
                <a:solidFill>
                  <a:srgbClr val="FF0000"/>
                </a:solidFill>
              </a:rPr>
              <a:t>предупреждение или наложение административного </a:t>
            </a:r>
            <a:r>
              <a:rPr lang="ru-RU" sz="1800" b="1" dirty="0" smtClean="0">
                <a:solidFill>
                  <a:srgbClr val="FF0000"/>
                </a:solidFill>
              </a:rPr>
              <a:t>штрафа.</a:t>
            </a:r>
          </a:p>
          <a:p>
            <a:pPr marL="0" indent="0">
              <a:buNone/>
            </a:pPr>
            <a:r>
              <a:rPr lang="ru-RU" sz="1800" b="1" dirty="0">
                <a:solidFill>
                  <a:srgbClr val="FF0000"/>
                </a:solidFill>
              </a:rPr>
              <a:t>Е</a:t>
            </a:r>
            <a:r>
              <a:rPr lang="ru-RU" sz="1800" b="1" dirty="0" smtClean="0">
                <a:solidFill>
                  <a:srgbClr val="FF0000"/>
                </a:solidFill>
              </a:rPr>
              <a:t>сли </a:t>
            </a:r>
            <a:r>
              <a:rPr lang="ru-RU" sz="1800" b="1" dirty="0">
                <a:solidFill>
                  <a:srgbClr val="FF0000"/>
                </a:solidFill>
              </a:rPr>
              <a:t>это деяние повлекло </a:t>
            </a:r>
            <a:r>
              <a:rPr lang="ru-RU" sz="1800" b="1" dirty="0" smtClean="0">
                <a:solidFill>
                  <a:srgbClr val="FF0000"/>
                </a:solidFill>
              </a:rPr>
              <a:t>: </a:t>
            </a:r>
            <a:endParaRPr lang="ru-RU" sz="1800" b="1" dirty="0">
              <a:solidFill>
                <a:srgbClr val="FF0000"/>
              </a:solidFill>
            </a:endParaRPr>
          </a:p>
          <a:p>
            <a:pPr marL="0" indent="0">
              <a:buNone/>
            </a:pPr>
            <a:r>
              <a:rPr lang="ru-RU" sz="1800" b="1" dirty="0">
                <a:solidFill>
                  <a:srgbClr val="FF0000"/>
                </a:solidFill>
              </a:rPr>
              <a:t>– причинение тяжкого вреда здоровью человека,</a:t>
            </a:r>
          </a:p>
          <a:p>
            <a:pPr marL="0" indent="0">
              <a:buNone/>
            </a:pPr>
            <a:r>
              <a:rPr lang="ru-RU" sz="1800" b="1" dirty="0">
                <a:solidFill>
                  <a:srgbClr val="FF0000"/>
                </a:solidFill>
              </a:rPr>
              <a:t>– смерть человека,</a:t>
            </a:r>
          </a:p>
          <a:p>
            <a:pPr marL="0" indent="0">
              <a:buNone/>
            </a:pPr>
            <a:r>
              <a:rPr lang="ru-RU" sz="1800" b="1" dirty="0">
                <a:solidFill>
                  <a:srgbClr val="FF0000"/>
                </a:solidFill>
              </a:rPr>
              <a:t>– смерть двух или более </a:t>
            </a:r>
            <a:r>
              <a:rPr lang="ru-RU" sz="1800" b="1" dirty="0" smtClean="0">
                <a:solidFill>
                  <a:srgbClr val="FF0000"/>
                </a:solidFill>
              </a:rPr>
              <a:t>лиц,  то  нарушитель наказывается </a:t>
            </a:r>
            <a:r>
              <a:rPr lang="ru-RU" sz="1800" b="1" dirty="0">
                <a:solidFill>
                  <a:srgbClr val="FF0000"/>
                </a:solidFill>
              </a:rPr>
              <a:t>принудительными работами </a:t>
            </a:r>
            <a:r>
              <a:rPr lang="ru-RU" sz="1800" b="1" dirty="0" smtClean="0">
                <a:solidFill>
                  <a:srgbClr val="FF0000"/>
                </a:solidFill>
              </a:rPr>
              <a:t>, либо </a:t>
            </a:r>
            <a:r>
              <a:rPr lang="ru-RU" sz="1800" b="1" dirty="0">
                <a:solidFill>
                  <a:srgbClr val="FF0000"/>
                </a:solidFill>
              </a:rPr>
              <a:t>лишением свободы </a:t>
            </a:r>
            <a:r>
              <a:rPr lang="ru-RU" sz="1800" b="1" dirty="0" smtClean="0">
                <a:solidFill>
                  <a:srgbClr val="FF0000"/>
                </a:solidFill>
              </a:rPr>
              <a:t>.(</a:t>
            </a:r>
            <a:r>
              <a:rPr lang="ru-RU" sz="1800" b="1" dirty="0">
                <a:solidFill>
                  <a:srgbClr val="FF0000"/>
                </a:solidFill>
              </a:rPr>
              <a:t>УК, ст. 268, ч.3</a:t>
            </a:r>
            <a:r>
              <a:rPr lang="ru-RU" sz="1800" b="1" dirty="0" smtClean="0">
                <a:solidFill>
                  <a:srgbClr val="FF0000"/>
                </a:solidFill>
              </a:rPr>
              <a:t>).</a:t>
            </a:r>
            <a:endParaRPr lang="ru-RU" dirty="0">
              <a:solidFill>
                <a:srgbClr val="FF0000"/>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243456"/>
            <a:ext cx="3816424" cy="254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243456"/>
            <a:ext cx="3372733" cy="253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107504" y="116632"/>
            <a:ext cx="7992888" cy="710952"/>
          </a:xfrm>
        </p:spPr>
        <p:txBody>
          <a:bodyPr>
            <a:normAutofit fontScale="90000"/>
          </a:bodyPr>
          <a:lstStyle/>
          <a:p>
            <a:r>
              <a:rPr lang="ru-RU" sz="4000" dirty="0">
                <a:solidFill>
                  <a:schemeClr val="tx2"/>
                </a:solidFill>
              </a:rPr>
              <a:t>Нарушение пассажиром </a:t>
            </a:r>
            <a:r>
              <a:rPr lang="ru-RU" sz="4000" dirty="0" smtClean="0">
                <a:solidFill>
                  <a:schemeClr val="tx2"/>
                </a:solidFill>
              </a:rPr>
              <a:t>ПДД</a:t>
            </a:r>
            <a:endParaRPr lang="ru-RU" dirty="0">
              <a:solidFill>
                <a:schemeClr val="tx2"/>
              </a:solidFill>
            </a:endParaRPr>
          </a:p>
        </p:txBody>
      </p:sp>
    </p:spTree>
    <p:extLst>
      <p:ext uri="{BB962C8B-B14F-4D97-AF65-F5344CB8AC3E}">
        <p14:creationId xmlns:p14="http://schemas.microsoft.com/office/powerpoint/2010/main" val="3931267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08630"/>
          </a:xfrm>
        </p:spPr>
        <p:txBody>
          <a:bodyPr>
            <a:normAutofit/>
          </a:bodyPr>
          <a:lstStyle/>
          <a:p>
            <a:r>
              <a:rPr lang="ru-RU" dirty="0" smtClean="0">
                <a:solidFill>
                  <a:schemeClr val="tx2"/>
                </a:solidFill>
              </a:rPr>
              <a:t>Тест «</a:t>
            </a:r>
            <a:r>
              <a:rPr lang="ru-RU" dirty="0" err="1" smtClean="0">
                <a:solidFill>
                  <a:schemeClr val="tx2"/>
                </a:solidFill>
              </a:rPr>
              <a:t>воДИТЕЛИ</a:t>
            </a:r>
            <a:r>
              <a:rPr lang="ru-RU" dirty="0" smtClean="0">
                <a:solidFill>
                  <a:schemeClr val="tx2"/>
                </a:solidFill>
              </a:rPr>
              <a:t>»:</a:t>
            </a:r>
            <a:endParaRPr lang="ru-RU" dirty="0">
              <a:solidFill>
                <a:schemeClr val="tx2"/>
              </a:solidFill>
            </a:endParaRPr>
          </a:p>
        </p:txBody>
      </p:sp>
      <p:sp>
        <p:nvSpPr>
          <p:cNvPr id="4" name="Содержимое 3"/>
          <p:cNvSpPr>
            <a:spLocks noGrp="1"/>
          </p:cNvSpPr>
          <p:nvPr>
            <p:ph idx="1"/>
          </p:nvPr>
        </p:nvSpPr>
        <p:spPr>
          <a:xfrm>
            <a:off x="395536" y="1124744"/>
            <a:ext cx="7632848" cy="4846320"/>
          </a:xfrm>
        </p:spPr>
        <p:txBody>
          <a:bodyPr>
            <a:normAutofit fontScale="92500" lnSpcReduction="20000"/>
          </a:bodyPr>
          <a:lstStyle/>
          <a:p>
            <a:pPr>
              <a:buNone/>
            </a:pPr>
            <a:r>
              <a:rPr lang="ru-RU" sz="1900" b="1" dirty="0" smtClean="0"/>
              <a:t>1.При движении вне населенных пунктов на автомобиле, оборудованном ремнями безопасности, пристегиваться ремнями должны:</a:t>
            </a:r>
          </a:p>
          <a:p>
            <a:pPr marL="457200" indent="-457200">
              <a:buFont typeface="+mj-lt"/>
              <a:buAutoNum type="alphaUcPeriod"/>
            </a:pPr>
            <a:r>
              <a:rPr lang="ru-RU" sz="1900" dirty="0" smtClean="0"/>
              <a:t>А.Только водитель</a:t>
            </a:r>
          </a:p>
          <a:p>
            <a:pPr marL="457200" indent="-457200">
              <a:buFont typeface="+mj-lt"/>
              <a:buAutoNum type="alphaUcPeriod"/>
            </a:pPr>
            <a:r>
              <a:rPr lang="ru-RU" sz="1900" dirty="0" smtClean="0"/>
              <a:t>Б.Только водитель и пассажир на переднем сиденье</a:t>
            </a:r>
          </a:p>
          <a:p>
            <a:pPr marL="457200" indent="-457200">
              <a:buFont typeface="+mj-lt"/>
              <a:buAutoNum type="alphaUcPeriod"/>
            </a:pPr>
            <a:r>
              <a:rPr lang="ru-RU" sz="1900" dirty="0" smtClean="0"/>
              <a:t>В.Все лица, находящиеся в автомобиле</a:t>
            </a:r>
          </a:p>
          <a:p>
            <a:pPr>
              <a:buNone/>
            </a:pPr>
            <a:r>
              <a:rPr lang="ru-RU" sz="1900" b="1" dirty="0" smtClean="0"/>
              <a:t>2. Кому из перечисленных лиц разрешается не пристегиваться ремнями безопасности при движении вне населенного пункта?</a:t>
            </a:r>
          </a:p>
          <a:p>
            <a:pPr marL="457200" indent="-457200">
              <a:buFont typeface="+mj-lt"/>
              <a:buAutoNum type="alphaUcPeriod"/>
            </a:pPr>
            <a:r>
              <a:rPr lang="ru-RU" sz="1900" dirty="0" smtClean="0"/>
              <a:t>А.Водителю, обучающему вождению, когда транспортным средством управляет обучаемый</a:t>
            </a:r>
          </a:p>
          <a:p>
            <a:pPr marL="457200" indent="-457200">
              <a:buFont typeface="+mj-lt"/>
              <a:buAutoNum type="alphaUcPeriod"/>
            </a:pPr>
            <a:r>
              <a:rPr lang="ru-RU" sz="1900" dirty="0" smtClean="0"/>
              <a:t>Б.Водителям-инвалидам</a:t>
            </a:r>
          </a:p>
          <a:p>
            <a:pPr marL="457200" indent="-457200">
              <a:buFont typeface="+mj-lt"/>
              <a:buAutoNum type="alphaUcPeriod"/>
            </a:pPr>
            <a:r>
              <a:rPr lang="ru-RU" sz="1900" dirty="0" smtClean="0"/>
              <a:t>В.Водителям и пассажирам автомобилей оперативных служб</a:t>
            </a:r>
          </a:p>
          <a:p>
            <a:pPr marL="457200" indent="-457200">
              <a:buFont typeface="+mj-lt"/>
              <a:buAutoNum type="alphaUcPeriod"/>
            </a:pPr>
            <a:r>
              <a:rPr lang="ru-RU" sz="1900" dirty="0" smtClean="0"/>
              <a:t>Г.Всем перечисленным лицам</a:t>
            </a:r>
          </a:p>
          <a:p>
            <a:pPr>
              <a:buNone/>
            </a:pPr>
            <a:r>
              <a:rPr lang="ru-RU" sz="2000" b="1" dirty="0"/>
              <a:t>3.Являются ли тротуары и обочины частью дороги?</a:t>
            </a:r>
          </a:p>
          <a:p>
            <a:pPr marL="457200" indent="-457200">
              <a:buFont typeface="+mj-lt"/>
              <a:buAutoNum type="alphaUcPeriod"/>
            </a:pPr>
            <a:r>
              <a:rPr lang="ru-RU" sz="2000" dirty="0" err="1"/>
              <a:t>А.Являются</a:t>
            </a:r>
            <a:endParaRPr lang="ru-RU" sz="2000" dirty="0"/>
          </a:p>
          <a:p>
            <a:pPr marL="457200" indent="-457200">
              <a:buFont typeface="+mj-lt"/>
              <a:buAutoNum type="alphaUcPeriod"/>
            </a:pPr>
            <a:r>
              <a:rPr lang="ru-RU" sz="2000" dirty="0" err="1"/>
              <a:t>Б.Являются</a:t>
            </a:r>
            <a:r>
              <a:rPr lang="ru-RU" sz="2000" dirty="0"/>
              <a:t> только обочины</a:t>
            </a:r>
          </a:p>
          <a:p>
            <a:pPr marL="457200" indent="-457200">
              <a:buFont typeface="+mj-lt"/>
              <a:buAutoNum type="alphaUcPeriod"/>
            </a:pPr>
            <a:r>
              <a:rPr lang="ru-RU" sz="2000" dirty="0" err="1"/>
              <a:t>В.Не</a:t>
            </a:r>
            <a:r>
              <a:rPr lang="ru-RU" sz="2000" dirty="0"/>
              <a:t> являются</a:t>
            </a:r>
          </a:p>
          <a:p>
            <a:pPr>
              <a:buNone/>
            </a:pPr>
            <a:endParaRPr lang="ru-RU" sz="1900" dirty="0" smtClean="0"/>
          </a:p>
          <a:p>
            <a:endParaRPr lang="ru-RU" dirty="0" smtClean="0"/>
          </a:p>
          <a:p>
            <a:endParaRPr lang="ru-RU"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7743804" cy="550414"/>
          </a:xfrm>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solidFill>
                  <a:schemeClr val="tx2"/>
                </a:solidFill>
              </a:rPr>
              <a:t>1</a:t>
            </a:r>
            <a:r>
              <a:rPr lang="ru-RU" sz="3100" dirty="0" smtClean="0">
                <a:solidFill>
                  <a:schemeClr val="tx2"/>
                </a:solidFill>
              </a:rPr>
              <a:t>. </a:t>
            </a:r>
            <a:r>
              <a:rPr lang="ru-RU" sz="3600" dirty="0" smtClean="0">
                <a:solidFill>
                  <a:schemeClr val="tx2"/>
                </a:solidFill>
              </a:rPr>
              <a:t>ОБЯЗАННОСТИ ВОДИТЕЛЕЙ</a:t>
            </a:r>
            <a:endParaRPr lang="ru-RU" dirty="0"/>
          </a:p>
        </p:txBody>
      </p:sp>
      <p:sp>
        <p:nvSpPr>
          <p:cNvPr id="3" name="Содержимое 2"/>
          <p:cNvSpPr>
            <a:spLocks noGrp="1"/>
          </p:cNvSpPr>
          <p:nvPr>
            <p:ph idx="1"/>
          </p:nvPr>
        </p:nvSpPr>
        <p:spPr>
          <a:xfrm>
            <a:off x="0" y="3429000"/>
            <a:ext cx="7920880" cy="3286148"/>
          </a:xfrm>
        </p:spPr>
        <p:txBody>
          <a:bodyPr>
            <a:normAutofit fontScale="25000" lnSpcReduction="20000"/>
          </a:bodyPr>
          <a:lstStyle/>
          <a:p>
            <a:pPr>
              <a:buNone/>
            </a:pPr>
            <a:endParaRPr lang="ru-RU" sz="6400" dirty="0" smtClean="0"/>
          </a:p>
          <a:p>
            <a:r>
              <a:rPr lang="ru-RU" sz="6400" dirty="0" smtClean="0"/>
              <a:t>2.1. Водитель механического транспортного средства обязан: </a:t>
            </a:r>
          </a:p>
          <a:p>
            <a:r>
              <a:rPr lang="ru-RU" sz="6400" dirty="0" smtClean="0"/>
              <a:t>2.1.1. Иметь при себе и по требованию сотрудников милиции передавать им, для проверки: </a:t>
            </a:r>
          </a:p>
          <a:p>
            <a:r>
              <a:rPr lang="ru-RU" sz="6400" dirty="0" smtClean="0"/>
              <a:t>водительское удостоверение на право управления транспортным средством соответствующей категории, а в случае изъятия в установленном порядке водительского удостоверения — временное разрешение; </a:t>
            </a:r>
          </a:p>
          <a:p>
            <a:r>
              <a:rPr lang="ru-RU" sz="6400" dirty="0" smtClean="0"/>
              <a:t>регистрационные документы и талон о прохождении государственного технического осмотра на данное транспортное средство, а при наличии прицепа — и на прицеп; </a:t>
            </a:r>
          </a:p>
          <a:p>
            <a:r>
              <a:rPr lang="ru-RU" sz="6400" dirty="0" smtClean="0"/>
              <a:t>документ, подтверждающий право владения, или пользования, или распоряжения данным транспортным средством, а при наличии прицепа — и на прицеп — в случае управления транспортным средством в отсутствие его владельца; </a:t>
            </a:r>
          </a:p>
          <a:p>
            <a:endParaRPr lang="ru-RU" sz="6400" dirty="0" smtClean="0"/>
          </a:p>
          <a:p>
            <a:pPr>
              <a:buNone/>
            </a:pPr>
            <a:endParaRPr lang="ru-RU" dirty="0" smtClean="0"/>
          </a:p>
          <a:p>
            <a:pPr>
              <a:buNone/>
            </a:pPr>
            <a:endParaRPr lang="ru-RU" dirty="0" smtClean="0"/>
          </a:p>
          <a:p>
            <a:pPr>
              <a:buNone/>
            </a:pPr>
            <a:r>
              <a:rPr lang="ru-RU" dirty="0" smtClean="0"/>
              <a:t> </a:t>
            </a:r>
            <a:endParaRPr lang="ru-RU" dirty="0"/>
          </a:p>
        </p:txBody>
      </p:sp>
      <p:pic>
        <p:nvPicPr>
          <p:cNvPr id="4" name="Picture 2" descr="F:\рис Пдд3.jpg"/>
          <p:cNvPicPr>
            <a:picLocks noChangeAspect="1" noChangeArrowheads="1"/>
          </p:cNvPicPr>
          <p:nvPr/>
        </p:nvPicPr>
        <p:blipFill>
          <a:blip r:embed="rId2"/>
          <a:srcRect/>
          <a:stretch>
            <a:fillRect/>
          </a:stretch>
        </p:blipFill>
        <p:spPr bwMode="auto">
          <a:xfrm>
            <a:off x="1979712" y="860222"/>
            <a:ext cx="5092618" cy="27116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linds(horizontal)">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7239000" cy="732696"/>
          </a:xfrm>
        </p:spPr>
        <p:txBody>
          <a:bodyPr/>
          <a:lstStyle/>
          <a:p>
            <a:r>
              <a:rPr lang="ru-RU" dirty="0" smtClean="0">
                <a:solidFill>
                  <a:schemeClr val="tx2"/>
                </a:solidFill>
              </a:rPr>
              <a:t>ТЕСТ «ПЕШЕХОДЫ»:</a:t>
            </a:r>
            <a:endParaRPr lang="ru-RU" dirty="0">
              <a:solidFill>
                <a:schemeClr val="tx2"/>
              </a:solidFill>
            </a:endParaRPr>
          </a:p>
        </p:txBody>
      </p:sp>
      <p:sp>
        <p:nvSpPr>
          <p:cNvPr id="3" name="Содержимое 2"/>
          <p:cNvSpPr>
            <a:spLocks noGrp="1"/>
          </p:cNvSpPr>
          <p:nvPr>
            <p:ph idx="1"/>
          </p:nvPr>
        </p:nvSpPr>
        <p:spPr>
          <a:xfrm>
            <a:off x="107504" y="1052736"/>
            <a:ext cx="8064896" cy="5616624"/>
          </a:xfrm>
        </p:spPr>
        <p:txBody>
          <a:bodyPr>
            <a:normAutofit fontScale="25000" lnSpcReduction="20000"/>
          </a:bodyPr>
          <a:lstStyle/>
          <a:p>
            <a:pPr marL="0" indent="0">
              <a:buNone/>
            </a:pPr>
            <a:r>
              <a:rPr lang="ru-RU" sz="6400" dirty="0"/>
              <a:t>1.Какая часть улицы предназначена для пешеходов?</a:t>
            </a:r>
          </a:p>
          <a:p>
            <a:pPr marL="0" indent="0">
              <a:buNone/>
            </a:pPr>
            <a:r>
              <a:rPr lang="ru-RU" sz="6400" dirty="0" err="1" smtClean="0"/>
              <a:t>А.Мостовая</a:t>
            </a:r>
            <a:r>
              <a:rPr lang="ru-RU" sz="6400" dirty="0" smtClean="0"/>
              <a:t>  Б</a:t>
            </a:r>
            <a:r>
              <a:rPr lang="ru-RU" sz="6400" dirty="0"/>
              <a:t>. Тротуар </a:t>
            </a:r>
            <a:r>
              <a:rPr lang="ru-RU" sz="6400" dirty="0" smtClean="0"/>
              <a:t>В. </a:t>
            </a:r>
            <a:r>
              <a:rPr lang="ru-RU" sz="6400" dirty="0"/>
              <a:t>велосипедная </a:t>
            </a:r>
            <a:r>
              <a:rPr lang="ru-RU" sz="6400" dirty="0" smtClean="0"/>
              <a:t>дорожка</a:t>
            </a:r>
            <a:r>
              <a:rPr lang="ru-RU" sz="6400" dirty="0" smtClean="0"/>
              <a:t>                </a:t>
            </a:r>
            <a:endParaRPr lang="ru-RU" sz="6400" dirty="0"/>
          </a:p>
          <a:p>
            <a:pPr marL="0" indent="0">
              <a:buNone/>
            </a:pPr>
            <a:r>
              <a:rPr lang="ru-RU" sz="6400" dirty="0" smtClean="0"/>
              <a:t>2.Где </a:t>
            </a:r>
            <a:r>
              <a:rPr lang="ru-RU" sz="6400" dirty="0"/>
              <a:t>должны ходить пешеходы при отсутствии тротуара?</a:t>
            </a:r>
          </a:p>
          <a:p>
            <a:pPr marL="0" lvl="0" indent="0">
              <a:buNone/>
            </a:pPr>
            <a:r>
              <a:rPr lang="ru-RU" sz="6400" dirty="0" smtClean="0"/>
              <a:t>А. По </a:t>
            </a:r>
            <a:r>
              <a:rPr lang="ru-RU" sz="6400" dirty="0"/>
              <a:t>правой стороне </a:t>
            </a:r>
            <a:r>
              <a:rPr lang="ru-RU" sz="6400" dirty="0" smtClean="0"/>
              <a:t>обочины Б. По </a:t>
            </a:r>
            <a:r>
              <a:rPr lang="ru-RU" sz="6400" dirty="0"/>
              <a:t>левому краю </a:t>
            </a:r>
            <a:r>
              <a:rPr lang="ru-RU" sz="6400" dirty="0" smtClean="0"/>
              <a:t>дороги В. По </a:t>
            </a:r>
            <a:r>
              <a:rPr lang="ru-RU" sz="6400" dirty="0"/>
              <a:t>левой обочине, навстречу движению транспорта.</a:t>
            </a:r>
          </a:p>
          <a:p>
            <a:pPr marL="0" indent="0">
              <a:buNone/>
            </a:pPr>
            <a:r>
              <a:rPr lang="ru-RU" sz="6400" dirty="0"/>
              <a:t>3. Как пешеход должен ходить по тротуару?</a:t>
            </a:r>
          </a:p>
          <a:p>
            <a:pPr marL="0" lvl="0" indent="0">
              <a:buNone/>
            </a:pPr>
            <a:r>
              <a:rPr lang="ru-RU" sz="6400" dirty="0" smtClean="0"/>
              <a:t>А. Придерживаясь </a:t>
            </a:r>
            <a:r>
              <a:rPr lang="ru-RU" sz="6400" dirty="0"/>
              <a:t>правой </a:t>
            </a:r>
            <a:r>
              <a:rPr lang="ru-RU" sz="6400" dirty="0" smtClean="0"/>
              <a:t>стороны  Б. Придерживаясь </a:t>
            </a:r>
            <a:r>
              <a:rPr lang="ru-RU" sz="6400" dirty="0"/>
              <a:t>левой стороны</a:t>
            </a:r>
          </a:p>
          <a:p>
            <a:pPr marL="0" lvl="0" indent="0">
              <a:buNone/>
            </a:pPr>
            <a:r>
              <a:rPr lang="ru-RU" sz="6400" dirty="0" smtClean="0"/>
              <a:t>В. Придерживаясь  </a:t>
            </a:r>
            <a:r>
              <a:rPr lang="ru-RU" sz="6400" dirty="0"/>
              <a:t>середины</a:t>
            </a:r>
          </a:p>
          <a:p>
            <a:pPr marL="0" indent="0">
              <a:buNone/>
            </a:pPr>
            <a:r>
              <a:rPr lang="ru-RU" sz="6400" dirty="0"/>
              <a:t>4.Автобус остановился на остановке, вы вышли из него. Как правильно переходить дорогу при выходе из транспорта?</a:t>
            </a:r>
          </a:p>
          <a:p>
            <a:pPr marL="0" lvl="0" indent="0">
              <a:buNone/>
            </a:pPr>
            <a:r>
              <a:rPr lang="ru-RU" sz="6400" dirty="0" smtClean="0"/>
              <a:t>А. Только </a:t>
            </a:r>
            <a:r>
              <a:rPr lang="ru-RU" sz="6400" dirty="0"/>
              <a:t>после отправления </a:t>
            </a:r>
            <a:r>
              <a:rPr lang="ru-RU" sz="6400" dirty="0" smtClean="0"/>
              <a:t>автобуса  Б. Сзади  автобуса  В. Впереди  </a:t>
            </a:r>
            <a:r>
              <a:rPr lang="ru-RU" sz="6400" dirty="0"/>
              <a:t>автобуса</a:t>
            </a:r>
          </a:p>
          <a:p>
            <a:pPr marL="0" indent="0">
              <a:buNone/>
            </a:pPr>
            <a:r>
              <a:rPr lang="ru-RU" sz="6400" dirty="0"/>
              <a:t>5.Водитель автомобиля, приближающегося к идущему по проезжей части пешеходу, несколько раз включил и выключил свет фар. Что это может значить? </a:t>
            </a:r>
          </a:p>
          <a:p>
            <a:pPr marL="0" lvl="0" indent="0">
              <a:buNone/>
            </a:pPr>
            <a:r>
              <a:rPr lang="ru-RU" sz="6400" dirty="0" smtClean="0"/>
              <a:t>А. Водитель </a:t>
            </a:r>
            <a:r>
              <a:rPr lang="ru-RU" sz="6400" dirty="0"/>
              <a:t>приветствует пешехода, и тот должен в ответ его поприветствовать.</a:t>
            </a:r>
          </a:p>
          <a:p>
            <a:pPr marL="0" lvl="0" indent="0">
              <a:buNone/>
            </a:pPr>
            <a:r>
              <a:rPr lang="ru-RU" sz="6400" dirty="0" smtClean="0"/>
              <a:t>Б. Водитель </a:t>
            </a:r>
            <a:r>
              <a:rPr lang="ru-RU" sz="6400" dirty="0"/>
              <a:t>собирается остановиться и требует того же от пешехода.</a:t>
            </a:r>
          </a:p>
          <a:p>
            <a:pPr marL="0" lvl="0" indent="0">
              <a:buNone/>
            </a:pPr>
            <a:r>
              <a:rPr lang="ru-RU" sz="6400" dirty="0" smtClean="0"/>
              <a:t>В. Водитель </a:t>
            </a:r>
            <a:r>
              <a:rPr lang="ru-RU" sz="6400" dirty="0"/>
              <a:t>предупреждает пешехода о своем приближении. Пешеход должен сойти с проезжей части на обочину или тротуар.</a:t>
            </a:r>
          </a:p>
          <a:p>
            <a:pPr marL="0" indent="0">
              <a:buNone/>
            </a:pPr>
            <a:r>
              <a:rPr lang="ru-RU" sz="6400" dirty="0"/>
              <a:t>6. Кому подчиняются пешеходы,  если перекресток регулируется светофором и регулировщиком?</a:t>
            </a:r>
          </a:p>
          <a:p>
            <a:pPr marL="0" lvl="0" indent="0">
              <a:buNone/>
            </a:pPr>
            <a:r>
              <a:rPr lang="ru-RU" sz="6400" dirty="0" smtClean="0"/>
              <a:t>А. Сигналам </a:t>
            </a:r>
            <a:r>
              <a:rPr lang="ru-RU" sz="6400" dirty="0"/>
              <a:t>светофора</a:t>
            </a:r>
            <a:r>
              <a:rPr lang="ru-RU" sz="6400" dirty="0" smtClean="0"/>
              <a:t>.  </a:t>
            </a:r>
            <a:r>
              <a:rPr lang="ru-RU" sz="6400" dirty="0" err="1" smtClean="0"/>
              <a:t>Б.Сигналам</a:t>
            </a:r>
            <a:r>
              <a:rPr lang="ru-RU" sz="6400" dirty="0" smtClean="0"/>
              <a:t> </a:t>
            </a:r>
            <a:r>
              <a:rPr lang="ru-RU" sz="6400" dirty="0"/>
              <a:t>регулировщика.</a:t>
            </a:r>
          </a:p>
          <a:p>
            <a:pPr marL="0" indent="0">
              <a:buNone/>
            </a:pPr>
            <a:endParaRPr lang="ru-RU" sz="6400" dirty="0" smtClean="0"/>
          </a:p>
          <a:p>
            <a:pPr marL="0" indent="0">
              <a:buNone/>
            </a:pPr>
            <a:endParaRPr lang="ru-RU" dirty="0" smtClean="0"/>
          </a:p>
          <a:p>
            <a:pPr>
              <a:buNone/>
            </a:pPr>
            <a:endParaRPr lang="ru-RU" dirty="0" smtClean="0"/>
          </a:p>
          <a:p>
            <a:pPr>
              <a:buNone/>
            </a:pPr>
            <a:endParaRPr lang="ru-RU" dirty="0" smtClean="0"/>
          </a:p>
          <a:p>
            <a:pPr>
              <a:buNone/>
            </a:pPr>
            <a:endParaRPr lang="ru-RU" dirty="0" smtClean="0"/>
          </a:p>
          <a:p>
            <a:pPr>
              <a:buNone/>
            </a:pPr>
            <a:r>
              <a:rPr lang="ru-RU" dirty="0" smtClean="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20040"/>
            <a:ext cx="8014800" cy="660688"/>
          </a:xfrm>
        </p:spPr>
        <p:txBody>
          <a:bodyPr>
            <a:noAutofit/>
          </a:bodyPr>
          <a:lstStyle/>
          <a:p>
            <a:r>
              <a:rPr lang="ru-RU" sz="4400" dirty="0" smtClean="0">
                <a:solidFill>
                  <a:schemeClr val="tx2"/>
                </a:solidFill>
              </a:rPr>
              <a:t>ВИКТОРИНА знатоков ПДД</a:t>
            </a:r>
            <a:endParaRPr lang="ru-RU" sz="4400" dirty="0">
              <a:solidFill>
                <a:schemeClr val="tx2"/>
              </a:solidFill>
            </a:endParaRPr>
          </a:p>
        </p:txBody>
      </p:sp>
      <p:pic>
        <p:nvPicPr>
          <p:cNvPr id="1026" name="Picture 2" descr="Все онлайн-викторины в одном местеНациональная Библиотека Республики Бурят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7798777" cy="415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19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8100392" cy="1080120"/>
          </a:xfrm>
        </p:spPr>
        <p:txBody>
          <a:bodyPr>
            <a:normAutofit fontScale="90000"/>
          </a:bodyPr>
          <a:lstStyle/>
          <a:p>
            <a:r>
              <a:rPr lang="ru-RU" sz="4000" dirty="0" smtClean="0">
                <a:solidFill>
                  <a:srgbClr val="FF0000"/>
                </a:solidFill>
              </a:rPr>
              <a:t>Красные </a:t>
            </a:r>
            <a:r>
              <a:rPr lang="ru-RU" sz="4000" dirty="0">
                <a:solidFill>
                  <a:srgbClr val="FF0000"/>
                </a:solidFill>
              </a:rPr>
              <a:t>жетоны (категория наиболее легких вопросов</a:t>
            </a:r>
            <a:r>
              <a:rPr lang="ru-RU" sz="4000" dirty="0" smtClean="0">
                <a:solidFill>
                  <a:srgbClr val="FF0000"/>
                </a:solidFill>
              </a:rPr>
              <a:t>)</a:t>
            </a:r>
            <a:endParaRPr lang="ru-RU" dirty="0">
              <a:solidFill>
                <a:schemeClr val="tx2"/>
              </a:solidFill>
            </a:endParaRPr>
          </a:p>
        </p:txBody>
      </p:sp>
      <p:sp>
        <p:nvSpPr>
          <p:cNvPr id="3" name="Содержимое 2"/>
          <p:cNvSpPr>
            <a:spLocks noGrp="1"/>
          </p:cNvSpPr>
          <p:nvPr>
            <p:ph idx="1"/>
          </p:nvPr>
        </p:nvSpPr>
        <p:spPr>
          <a:xfrm>
            <a:off x="24274" y="1268760"/>
            <a:ext cx="8148126" cy="5328592"/>
          </a:xfrm>
        </p:spPr>
        <p:txBody>
          <a:bodyPr>
            <a:noAutofit/>
          </a:bodyPr>
          <a:lstStyle/>
          <a:p>
            <a:pPr marL="0" indent="0">
              <a:buNone/>
            </a:pPr>
            <a:r>
              <a:rPr lang="ru-RU" sz="2000" dirty="0" smtClean="0"/>
              <a:t>1. Какой сигнал светофора включается одновременно для всех сторон перекрестка? </a:t>
            </a:r>
          </a:p>
          <a:p>
            <a:pPr marL="0" indent="0">
              <a:buNone/>
            </a:pPr>
            <a:r>
              <a:rPr lang="ru-RU" sz="2000" dirty="0" smtClean="0"/>
              <a:t>2. С какого возраста разрешено передвигаться на велосипеде по дорогам общего пользования? </a:t>
            </a:r>
          </a:p>
          <a:p>
            <a:pPr marL="0" indent="0">
              <a:buNone/>
            </a:pPr>
            <a:r>
              <a:rPr lang="ru-RU" sz="2000" dirty="0" smtClean="0"/>
              <a:t>3. Что такое «зебра»? </a:t>
            </a:r>
          </a:p>
          <a:p>
            <a:pPr marL="0" indent="0">
              <a:buNone/>
            </a:pPr>
            <a:r>
              <a:rPr lang="ru-RU" sz="2000" dirty="0" smtClean="0"/>
              <a:t>4. Кто является участником дорожного движения? </a:t>
            </a:r>
          </a:p>
          <a:p>
            <a:pPr marL="0" indent="0">
              <a:buNone/>
            </a:pPr>
            <a:r>
              <a:rPr lang="ru-RU" sz="2000" dirty="0" smtClean="0"/>
              <a:t>5. Какой перекресток называют регулируемым? </a:t>
            </a:r>
          </a:p>
          <a:p>
            <a:pPr marL="0" indent="0">
              <a:buNone/>
            </a:pPr>
            <a:r>
              <a:rPr lang="ru-RU" sz="2000" dirty="0" smtClean="0"/>
              <a:t>6. Кому должны подчиняться пешеходы и водители, если на перекрестке работают одновременно и светофор и регулировщик? </a:t>
            </a:r>
          </a:p>
          <a:p>
            <a:pPr marL="0" indent="0">
              <a:buNone/>
            </a:pPr>
            <a:r>
              <a:rPr lang="ru-RU" sz="2000" dirty="0" smtClean="0"/>
              <a:t>7. Зачем нужны стоп-сигналы на автомобиле? </a:t>
            </a:r>
          </a:p>
          <a:p>
            <a:pPr marL="0" indent="0">
              <a:buNone/>
            </a:pPr>
            <a:r>
              <a:rPr lang="ru-RU" sz="2000" dirty="0" smtClean="0"/>
              <a:t>8. Придерживаясь какой стороны нужно идти по тротуару? </a:t>
            </a:r>
          </a:p>
          <a:p>
            <a:pPr marL="0" indent="0">
              <a:buNone/>
            </a:pPr>
            <a:r>
              <a:rPr lang="ru-RU" sz="2000" dirty="0" smtClean="0"/>
              <a:t>9. Со </a:t>
            </a:r>
            <a:r>
              <a:rPr lang="ru-RU" sz="2000" dirty="0" err="1" smtClean="0"/>
              <a:t>скольки</a:t>
            </a:r>
            <a:r>
              <a:rPr lang="ru-RU" sz="2000" dirty="0" smtClean="0"/>
              <a:t> лет детям разрешено ездить на переднем сиденье автомобиля? </a:t>
            </a:r>
          </a:p>
          <a:p>
            <a:pPr marL="0" indent="0">
              <a:buNone/>
            </a:pPr>
            <a:r>
              <a:rPr lang="ru-RU" sz="2000" dirty="0" smtClean="0"/>
              <a:t>10. Назовите машины спецслужб, которым в случае необходимости, дается приоритет в движении?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6632"/>
            <a:ext cx="7092280" cy="6568200"/>
          </a:xfrm>
        </p:spPr>
        <p:txBody>
          <a:bodyPr>
            <a:noAutofit/>
          </a:bodyPr>
          <a:lstStyle/>
          <a:p>
            <a:pPr marL="0" indent="0">
              <a:buNone/>
            </a:pPr>
            <a:r>
              <a:rPr lang="ru-RU" sz="2000" dirty="0"/>
              <a:t>11. Всегда ли пассажирам нужно пристегиваться </a:t>
            </a:r>
            <a:r>
              <a:rPr lang="ru-RU" sz="2000" dirty="0" smtClean="0"/>
              <a:t>ремнями безопасности</a:t>
            </a:r>
            <a:r>
              <a:rPr lang="ru-RU" sz="2000" dirty="0"/>
              <a:t>? </a:t>
            </a:r>
          </a:p>
          <a:p>
            <a:pPr marL="0" indent="0">
              <a:buNone/>
            </a:pPr>
            <a:r>
              <a:rPr lang="ru-RU" sz="2000" dirty="0"/>
              <a:t>12. Где в городе нужно переходить через дорогу, если </a:t>
            </a:r>
            <a:r>
              <a:rPr lang="ru-RU" sz="2000" dirty="0" smtClean="0"/>
              <a:t>рядом нет </a:t>
            </a:r>
            <a:r>
              <a:rPr lang="ru-RU" sz="2000" dirty="0"/>
              <a:t>пешеходного перехода? </a:t>
            </a:r>
          </a:p>
          <a:p>
            <a:pPr marL="0" indent="0">
              <a:buNone/>
            </a:pPr>
            <a:r>
              <a:rPr lang="ru-RU" sz="2000" dirty="0"/>
              <a:t>13. Сколько сигналов имеет пешеходный светофор? </a:t>
            </a:r>
            <a:endParaRPr lang="ru-RU" sz="2000" dirty="0" smtClean="0"/>
          </a:p>
          <a:p>
            <a:pPr marL="0" indent="0">
              <a:buNone/>
            </a:pPr>
            <a:r>
              <a:rPr lang="ru-RU" sz="2000" dirty="0" smtClean="0"/>
              <a:t>14</a:t>
            </a:r>
            <a:r>
              <a:rPr lang="ru-RU" sz="2000" dirty="0"/>
              <a:t>. Обязательно ли одевать шлем пассажиру, едущему </a:t>
            </a:r>
            <a:r>
              <a:rPr lang="ru-RU" sz="2000" dirty="0" smtClean="0"/>
              <a:t>в коляске </a:t>
            </a:r>
            <a:r>
              <a:rPr lang="ru-RU" sz="2000" dirty="0"/>
              <a:t>мотоцикла? </a:t>
            </a:r>
          </a:p>
          <a:p>
            <a:pPr marL="0" indent="0">
              <a:buNone/>
            </a:pPr>
            <a:r>
              <a:rPr lang="ru-RU" sz="2000" dirty="0"/>
              <a:t>15. Почему на загородных дорогах пешеходы </a:t>
            </a:r>
            <a:r>
              <a:rPr lang="ru-RU" sz="2000" dirty="0" smtClean="0"/>
              <a:t>должны двигаться </a:t>
            </a:r>
            <a:r>
              <a:rPr lang="ru-RU" sz="2000" dirty="0"/>
              <a:t>навстречу движению? </a:t>
            </a:r>
          </a:p>
          <a:p>
            <a:pPr marL="0" indent="0">
              <a:buNone/>
            </a:pPr>
            <a:r>
              <a:rPr lang="ru-RU" sz="2000" dirty="0"/>
              <a:t>16. Можно ли вести колонну детей по проезжей части </a:t>
            </a:r>
            <a:r>
              <a:rPr lang="ru-RU" sz="2000" dirty="0" smtClean="0"/>
              <a:t>в светлое </a:t>
            </a:r>
            <a:r>
              <a:rPr lang="ru-RU" sz="2000" dirty="0"/>
              <a:t>время суток? </a:t>
            </a:r>
          </a:p>
          <a:p>
            <a:pPr marL="0" indent="0">
              <a:buNone/>
            </a:pPr>
            <a:r>
              <a:rPr lang="ru-RU" sz="2000" dirty="0"/>
              <a:t>17. Как велосипедист должен информировать </a:t>
            </a:r>
            <a:r>
              <a:rPr lang="ru-RU" sz="2000" dirty="0" smtClean="0"/>
              <a:t>других участников </a:t>
            </a:r>
            <a:r>
              <a:rPr lang="ru-RU" sz="2000" dirty="0"/>
              <a:t>движения о намерении остановиться? </a:t>
            </a:r>
          </a:p>
          <a:p>
            <a:pPr marL="0" indent="0">
              <a:buNone/>
            </a:pPr>
            <a:r>
              <a:rPr lang="ru-RU" sz="2000" dirty="0"/>
              <a:t>18. Можно ли буксировать другой велосипед в </a:t>
            </a:r>
            <a:r>
              <a:rPr lang="ru-RU" sz="2000" dirty="0" smtClean="0"/>
              <a:t>случае поломки</a:t>
            </a:r>
            <a:r>
              <a:rPr lang="ru-RU" sz="2000" dirty="0"/>
              <a:t>? </a:t>
            </a:r>
          </a:p>
          <a:p>
            <a:pPr marL="0" indent="0">
              <a:buNone/>
            </a:pPr>
            <a:r>
              <a:rPr lang="ru-RU" sz="2000" dirty="0"/>
              <a:t>19. Нужно ли одевать шлем велосипедисту при движении </a:t>
            </a:r>
            <a:r>
              <a:rPr lang="ru-RU" sz="2000" dirty="0" smtClean="0"/>
              <a:t>по загородной </a:t>
            </a:r>
            <a:r>
              <a:rPr lang="ru-RU" sz="2000" dirty="0"/>
              <a:t>дороге? </a:t>
            </a:r>
          </a:p>
          <a:p>
            <a:pPr marL="0" indent="0">
              <a:buNone/>
            </a:pPr>
            <a:r>
              <a:rPr lang="ru-RU" sz="2000" dirty="0"/>
              <a:t>20. Как следует перейти через дорогу, если ты вышел </a:t>
            </a:r>
            <a:r>
              <a:rPr lang="ru-RU" sz="2000" dirty="0" smtClean="0"/>
              <a:t>из автобуса</a:t>
            </a:r>
            <a:r>
              <a:rPr lang="ru-RU" sz="2000" dirty="0"/>
              <a:t>? </a:t>
            </a:r>
          </a:p>
        </p:txBody>
      </p:sp>
      <p:pic>
        <p:nvPicPr>
          <p:cNvPr id="4" name="Picture 8" descr="http://rcro.tomsk.ru/wp-content/uploads/2020/11/Viktorina1-1-195x2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1871" r="12565"/>
          <a:stretch/>
        </p:blipFill>
        <p:spPr bwMode="auto">
          <a:xfrm>
            <a:off x="6732240" y="21089"/>
            <a:ext cx="1403498"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3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7992888" cy="1143000"/>
          </a:xfrm>
        </p:spPr>
        <p:txBody>
          <a:bodyPr>
            <a:normAutofit fontScale="90000"/>
          </a:bodyPr>
          <a:lstStyle/>
          <a:p>
            <a:r>
              <a:rPr lang="ru-RU" sz="4000" dirty="0">
                <a:solidFill>
                  <a:srgbClr val="FFFF00"/>
                </a:solidFill>
              </a:rPr>
              <a:t>Желтые жетоны (категория вопросов средней сложности</a:t>
            </a:r>
            <a:r>
              <a:rPr lang="ru-RU" sz="4000" dirty="0" smtClean="0">
                <a:solidFill>
                  <a:srgbClr val="FFFF00"/>
                </a:solidFill>
              </a:rPr>
              <a:t>)</a:t>
            </a:r>
            <a:endParaRPr lang="ru-RU" dirty="0">
              <a:solidFill>
                <a:srgbClr val="FFFF00"/>
              </a:solidFill>
            </a:endParaRPr>
          </a:p>
        </p:txBody>
      </p:sp>
      <p:sp>
        <p:nvSpPr>
          <p:cNvPr id="3" name="Объект 2"/>
          <p:cNvSpPr>
            <a:spLocks noGrp="1"/>
          </p:cNvSpPr>
          <p:nvPr>
            <p:ph idx="1"/>
          </p:nvPr>
        </p:nvSpPr>
        <p:spPr>
          <a:xfrm>
            <a:off x="29478" y="1844824"/>
            <a:ext cx="8136904" cy="3960440"/>
          </a:xfrm>
        </p:spPr>
        <p:txBody>
          <a:bodyPr>
            <a:normAutofit fontScale="32500" lnSpcReduction="20000"/>
          </a:bodyPr>
          <a:lstStyle/>
          <a:p>
            <a:pPr marL="0" indent="0">
              <a:buNone/>
            </a:pPr>
            <a:r>
              <a:rPr lang="ru-RU" sz="6400" dirty="0" smtClean="0"/>
              <a:t>1. Можно </a:t>
            </a:r>
            <a:r>
              <a:rPr lang="ru-RU" sz="6400" dirty="0"/>
              <a:t>ли перевозить на велосипеде пассажира девяти лет</a:t>
            </a:r>
            <a:r>
              <a:rPr lang="ru-RU" sz="6400" dirty="0" smtClean="0"/>
              <a:t>? </a:t>
            </a:r>
            <a:endParaRPr lang="ru-RU" sz="6400" dirty="0"/>
          </a:p>
          <a:p>
            <a:pPr marL="0" indent="0">
              <a:buNone/>
            </a:pPr>
            <a:r>
              <a:rPr lang="ru-RU" sz="6400" dirty="0" smtClean="0"/>
              <a:t>2</a:t>
            </a:r>
            <a:r>
              <a:rPr lang="ru-RU" sz="6400" dirty="0"/>
              <a:t>. Назовите пять запрещающих дорожных знаков.</a:t>
            </a:r>
          </a:p>
          <a:p>
            <a:pPr marL="0" indent="0">
              <a:buNone/>
            </a:pPr>
            <a:r>
              <a:rPr lang="ru-RU" sz="6400" dirty="0"/>
              <a:t>3. Назовите пять предупреждающих дорожных знаков.</a:t>
            </a:r>
          </a:p>
          <a:p>
            <a:pPr marL="0" indent="0">
              <a:buNone/>
            </a:pPr>
            <a:r>
              <a:rPr lang="ru-RU" sz="6400" dirty="0"/>
              <a:t>4. Какие типы перекрестков вы знаете? </a:t>
            </a:r>
          </a:p>
          <a:p>
            <a:pPr marL="0" indent="0">
              <a:buNone/>
            </a:pPr>
            <a:r>
              <a:rPr lang="ru-RU" sz="6400" dirty="0"/>
              <a:t>5. Что означает слово «тротуар»? </a:t>
            </a:r>
          </a:p>
          <a:p>
            <a:pPr marL="0" indent="0">
              <a:buNone/>
            </a:pPr>
            <a:r>
              <a:rPr lang="ru-RU" sz="6400" dirty="0"/>
              <a:t>6. Почему улицу назвали «улицей»? </a:t>
            </a:r>
          </a:p>
          <a:p>
            <a:pPr marL="0" indent="0">
              <a:buNone/>
            </a:pPr>
            <a:r>
              <a:rPr lang="ru-RU" sz="6400" dirty="0"/>
              <a:t>7. Когда в России введены последние действующие </a:t>
            </a:r>
            <a:r>
              <a:rPr lang="ru-RU" sz="6400" dirty="0" smtClean="0"/>
              <a:t>сейчас правила </a:t>
            </a:r>
            <a:r>
              <a:rPr lang="ru-RU" sz="6400" dirty="0"/>
              <a:t>дорожного движения? </a:t>
            </a:r>
          </a:p>
          <a:p>
            <a:pPr marL="0" indent="0">
              <a:buNone/>
            </a:pPr>
            <a:r>
              <a:rPr lang="ru-RU" sz="6400" dirty="0"/>
              <a:t>8. Где и какие катафоты устанавливаются на велосипеде</a:t>
            </a:r>
            <a:r>
              <a:rPr lang="ru-RU" sz="6400" dirty="0" smtClean="0"/>
              <a:t>? </a:t>
            </a:r>
          </a:p>
          <a:p>
            <a:pPr marL="0" indent="0">
              <a:buNone/>
            </a:pPr>
            <a:r>
              <a:rPr lang="ru-RU" sz="6400" dirty="0" smtClean="0"/>
              <a:t>9</a:t>
            </a:r>
            <a:r>
              <a:rPr lang="ru-RU" sz="6400" dirty="0"/>
              <a:t>. Какие марки легковых автомобилей, выпускаемых в </a:t>
            </a:r>
            <a:r>
              <a:rPr lang="ru-RU" sz="6400" dirty="0" smtClean="0"/>
              <a:t>России вы </a:t>
            </a:r>
            <a:r>
              <a:rPr lang="ru-RU" sz="6400" dirty="0"/>
              <a:t>знаете? </a:t>
            </a:r>
          </a:p>
          <a:p>
            <a:pPr marL="0" indent="0">
              <a:buNone/>
            </a:pPr>
            <a:r>
              <a:rPr lang="ru-RU" sz="6400" dirty="0"/>
              <a:t>10. В каких городах России выпускаются автомобили? </a:t>
            </a:r>
            <a:endParaRPr lang="ru-RU" dirty="0"/>
          </a:p>
        </p:txBody>
      </p:sp>
    </p:spTree>
    <p:extLst>
      <p:ext uri="{BB962C8B-B14F-4D97-AF65-F5344CB8AC3E}">
        <p14:creationId xmlns:p14="http://schemas.microsoft.com/office/powerpoint/2010/main" val="2004724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88640"/>
            <a:ext cx="7272808" cy="6120680"/>
          </a:xfrm>
        </p:spPr>
        <p:txBody>
          <a:bodyPr>
            <a:noAutofit/>
          </a:bodyPr>
          <a:lstStyle/>
          <a:p>
            <a:pPr marL="0" indent="0">
              <a:buNone/>
            </a:pPr>
            <a:r>
              <a:rPr lang="ru-RU" sz="2000" dirty="0"/>
              <a:t>11. Со </a:t>
            </a:r>
            <a:r>
              <a:rPr lang="ru-RU" sz="2000" dirty="0" err="1"/>
              <a:t>скольки</a:t>
            </a:r>
            <a:r>
              <a:rPr lang="ru-RU" sz="2000" dirty="0"/>
              <a:t> лет можно обучаться вождению автомобиля? </a:t>
            </a:r>
          </a:p>
          <a:p>
            <a:pPr marL="0" indent="0">
              <a:buNone/>
            </a:pPr>
            <a:r>
              <a:rPr lang="ru-RU" sz="2000" dirty="0"/>
              <a:t>12. Можно ли пешеходу пользоваться </a:t>
            </a:r>
            <a:r>
              <a:rPr lang="ru-RU" sz="2000" dirty="0" smtClean="0"/>
              <a:t>транспортным светофором</a:t>
            </a:r>
            <a:r>
              <a:rPr lang="ru-RU" sz="2000" dirty="0"/>
              <a:t>, если нет пешеходного? </a:t>
            </a:r>
          </a:p>
          <a:p>
            <a:pPr marL="0" indent="0">
              <a:buNone/>
            </a:pPr>
            <a:r>
              <a:rPr lang="ru-RU" sz="2000" dirty="0"/>
              <a:t>13. Можно ли переходить дорогу наискосок? </a:t>
            </a:r>
            <a:endParaRPr lang="ru-RU" sz="2000" dirty="0" smtClean="0"/>
          </a:p>
          <a:p>
            <a:pPr marL="0" indent="0">
              <a:buNone/>
            </a:pPr>
            <a:r>
              <a:rPr lang="ru-RU" sz="2000" dirty="0" smtClean="0"/>
              <a:t>14</a:t>
            </a:r>
            <a:r>
              <a:rPr lang="ru-RU" sz="2000" dirty="0"/>
              <a:t>. В каком возрасте можно получить право на </a:t>
            </a:r>
            <a:r>
              <a:rPr lang="ru-RU" sz="2000" dirty="0" smtClean="0"/>
              <a:t>управление мотоциклом </a:t>
            </a:r>
            <a:r>
              <a:rPr lang="ru-RU" sz="2000" dirty="0"/>
              <a:t>и автомобилем? </a:t>
            </a:r>
            <a:endParaRPr lang="ru-RU" sz="2000" dirty="0" smtClean="0"/>
          </a:p>
          <a:p>
            <a:pPr marL="0" indent="0">
              <a:buNone/>
            </a:pPr>
            <a:r>
              <a:rPr lang="ru-RU" sz="2000" dirty="0" smtClean="0"/>
              <a:t>15</a:t>
            </a:r>
            <a:r>
              <a:rPr lang="ru-RU" sz="2000" dirty="0"/>
              <a:t>. Какие группы дорожных знаков вы знаете? </a:t>
            </a:r>
          </a:p>
          <a:p>
            <a:pPr marL="0" indent="0">
              <a:buNone/>
            </a:pPr>
            <a:r>
              <a:rPr lang="ru-RU" sz="2000" dirty="0" smtClean="0"/>
              <a:t>16</a:t>
            </a:r>
            <a:r>
              <a:rPr lang="ru-RU" sz="2000" dirty="0"/>
              <a:t>. Как определить главную дорогу и второстепенную? </a:t>
            </a:r>
            <a:endParaRPr lang="ru-RU" sz="2000" dirty="0" smtClean="0"/>
          </a:p>
          <a:p>
            <a:pPr marL="0" indent="0">
              <a:buNone/>
            </a:pPr>
            <a:r>
              <a:rPr lang="ru-RU" sz="2000" dirty="0" smtClean="0"/>
              <a:t>17</a:t>
            </a:r>
            <a:r>
              <a:rPr lang="ru-RU" sz="2000" dirty="0"/>
              <a:t>. Сколько пассажиров может ехать в кузове </a:t>
            </a:r>
            <a:r>
              <a:rPr lang="ru-RU" sz="2000" dirty="0" smtClean="0"/>
              <a:t>грузового автомобиля</a:t>
            </a:r>
            <a:r>
              <a:rPr lang="ru-RU" sz="2000" dirty="0"/>
              <a:t>, чем это определяется? </a:t>
            </a:r>
          </a:p>
          <a:p>
            <a:pPr marL="0" indent="0">
              <a:buNone/>
            </a:pPr>
            <a:r>
              <a:rPr lang="ru-RU" sz="2000" dirty="0"/>
              <a:t>18. Назовите пять знаков приоритета.</a:t>
            </a:r>
          </a:p>
          <a:p>
            <a:pPr marL="0" indent="0">
              <a:buNone/>
            </a:pPr>
            <a:r>
              <a:rPr lang="ru-RU" sz="2000" dirty="0"/>
              <a:t>19. Какое положение регулировщика запрещает </a:t>
            </a:r>
            <a:r>
              <a:rPr lang="ru-RU" sz="2000" dirty="0" smtClean="0"/>
              <a:t>движение всем </a:t>
            </a:r>
            <a:r>
              <a:rPr lang="ru-RU" sz="2000" dirty="0"/>
              <a:t>участникам движения? </a:t>
            </a:r>
          </a:p>
          <a:p>
            <a:pPr marL="0" indent="0">
              <a:buNone/>
            </a:pPr>
            <a:r>
              <a:rPr lang="ru-RU" sz="2000" dirty="0"/>
              <a:t>20. В чем разница между </a:t>
            </a:r>
            <a:r>
              <a:rPr lang="ru-RU" sz="2000" dirty="0" smtClean="0"/>
              <a:t>информационно-указательным знаком </a:t>
            </a:r>
            <a:r>
              <a:rPr lang="ru-RU" sz="2000" dirty="0"/>
              <a:t>«Пешеходный переход» и предупреждающим знаком «Пешеходный переход»? </a:t>
            </a:r>
          </a:p>
        </p:txBody>
      </p:sp>
      <p:pic>
        <p:nvPicPr>
          <p:cNvPr id="5" name="Picture 8" descr="http://rcro.tomsk.ru/wp-content/uploads/2020/11/Viktorina1-1-195x2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1871" r="12565"/>
          <a:stretch/>
        </p:blipFill>
        <p:spPr bwMode="auto">
          <a:xfrm>
            <a:off x="6732240" y="21089"/>
            <a:ext cx="1403498"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10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7959080" cy="1124744"/>
          </a:xfrm>
        </p:spPr>
        <p:txBody>
          <a:bodyPr>
            <a:normAutofit fontScale="90000"/>
          </a:bodyPr>
          <a:lstStyle/>
          <a:p>
            <a:r>
              <a:rPr lang="ru-RU" sz="4000" dirty="0">
                <a:solidFill>
                  <a:srgbClr val="00B050"/>
                </a:solidFill>
              </a:rPr>
              <a:t>Зеленые жетоны (категория сложных вопросов</a:t>
            </a:r>
            <a:r>
              <a:rPr lang="ru-RU" sz="4000" dirty="0" smtClean="0">
                <a:solidFill>
                  <a:srgbClr val="00B050"/>
                </a:solidFill>
              </a:rPr>
              <a:t>)</a:t>
            </a:r>
            <a:endParaRPr lang="ru-RU" dirty="0">
              <a:solidFill>
                <a:srgbClr val="00B050"/>
              </a:solidFill>
            </a:endParaRPr>
          </a:p>
        </p:txBody>
      </p:sp>
      <p:sp>
        <p:nvSpPr>
          <p:cNvPr id="3" name="Объект 2"/>
          <p:cNvSpPr>
            <a:spLocks noGrp="1"/>
          </p:cNvSpPr>
          <p:nvPr>
            <p:ph idx="1"/>
          </p:nvPr>
        </p:nvSpPr>
        <p:spPr>
          <a:xfrm>
            <a:off x="107504" y="1167751"/>
            <a:ext cx="7920880" cy="5661248"/>
          </a:xfrm>
        </p:spPr>
        <p:txBody>
          <a:bodyPr>
            <a:normAutofit fontScale="32500" lnSpcReduction="20000"/>
          </a:bodyPr>
          <a:lstStyle/>
          <a:p>
            <a:pPr marL="0" indent="0">
              <a:buNone/>
            </a:pPr>
            <a:r>
              <a:rPr lang="ru-RU" sz="6400" dirty="0" smtClean="0"/>
              <a:t>1</a:t>
            </a:r>
            <a:r>
              <a:rPr lang="ru-RU" sz="6400" dirty="0"/>
              <a:t>. Когда и где было изобретено колесо? </a:t>
            </a:r>
          </a:p>
          <a:p>
            <a:pPr marL="0" indent="0">
              <a:buNone/>
            </a:pPr>
            <a:r>
              <a:rPr lang="ru-RU" sz="6400" dirty="0"/>
              <a:t>2. Когда и какие первые дорожные знаки появились в России</a:t>
            </a:r>
            <a:r>
              <a:rPr lang="ru-RU" sz="6400" dirty="0" smtClean="0"/>
              <a:t>? </a:t>
            </a:r>
            <a:endParaRPr lang="ru-RU" sz="6400" dirty="0"/>
          </a:p>
          <a:p>
            <a:pPr marL="0" indent="0">
              <a:buNone/>
            </a:pPr>
            <a:r>
              <a:rPr lang="ru-RU" sz="6400" dirty="0"/>
              <a:t>3. Чем «тормозной путь» автомобиля отличается </a:t>
            </a:r>
            <a:r>
              <a:rPr lang="ru-RU" sz="6400" dirty="0" smtClean="0"/>
              <a:t>от «</a:t>
            </a:r>
            <a:r>
              <a:rPr lang="ru-RU" sz="6400" dirty="0"/>
              <a:t>остановочного пути»? </a:t>
            </a:r>
            <a:endParaRPr lang="ru-RU" sz="6400" dirty="0" smtClean="0"/>
          </a:p>
          <a:p>
            <a:pPr marL="0" indent="0">
              <a:buNone/>
            </a:pPr>
            <a:r>
              <a:rPr lang="ru-RU" sz="6400" dirty="0" smtClean="0"/>
              <a:t>4</a:t>
            </a:r>
            <a:r>
              <a:rPr lang="ru-RU" sz="6400" dirty="0"/>
              <a:t>. На какие части делится загородная дорога? </a:t>
            </a:r>
          </a:p>
          <a:p>
            <a:pPr marL="0" indent="0">
              <a:buNone/>
            </a:pPr>
            <a:r>
              <a:rPr lang="ru-RU" sz="6400" dirty="0"/>
              <a:t>5. Покажите все сигналы, которые должен </a:t>
            </a:r>
            <a:r>
              <a:rPr lang="ru-RU" sz="6400" dirty="0" smtClean="0"/>
              <a:t>показывать велосипедист </a:t>
            </a:r>
            <a:r>
              <a:rPr lang="ru-RU" sz="6400" dirty="0"/>
              <a:t>при </a:t>
            </a:r>
            <a:r>
              <a:rPr lang="ru-RU" sz="6400" dirty="0" smtClean="0"/>
              <a:t>маневрировании</a:t>
            </a:r>
            <a:endParaRPr lang="ru-RU" sz="6400" dirty="0"/>
          </a:p>
          <a:p>
            <a:pPr marL="0" indent="0">
              <a:buNone/>
            </a:pPr>
            <a:r>
              <a:rPr lang="ru-RU" sz="6400" dirty="0"/>
              <a:t>6. К перекрестку равнозначных дорог </a:t>
            </a:r>
            <a:r>
              <a:rPr lang="ru-RU" sz="6400" dirty="0" smtClean="0"/>
              <a:t>подъехали одновременно </a:t>
            </a:r>
            <a:r>
              <a:rPr lang="ru-RU" sz="6400" dirty="0"/>
              <a:t>со всех сторон четыре водителя. Кто может проехать первым? </a:t>
            </a:r>
            <a:endParaRPr lang="ru-RU" sz="6400" dirty="0" smtClean="0"/>
          </a:p>
          <a:p>
            <a:pPr marL="0" indent="0">
              <a:buNone/>
            </a:pPr>
            <a:r>
              <a:rPr lang="ru-RU" sz="6400" dirty="0" smtClean="0"/>
              <a:t>7</a:t>
            </a:r>
            <a:r>
              <a:rPr lang="ru-RU" sz="6400" dirty="0"/>
              <a:t>. С какой скоростью должен двигаться транспорт </a:t>
            </a:r>
            <a:r>
              <a:rPr lang="ru-RU" sz="6400" dirty="0" smtClean="0"/>
              <a:t>в населенном </a:t>
            </a:r>
            <a:r>
              <a:rPr lang="ru-RU" sz="6400" dirty="0"/>
              <a:t>пункте? </a:t>
            </a:r>
          </a:p>
          <a:p>
            <a:pPr marL="0" indent="0">
              <a:buNone/>
            </a:pPr>
            <a:r>
              <a:rPr lang="ru-RU" sz="6400" dirty="0"/>
              <a:t>8. Чем отличается мопед от мотоцикла? </a:t>
            </a:r>
            <a:endParaRPr lang="ru-RU" sz="6400" dirty="0" smtClean="0"/>
          </a:p>
          <a:p>
            <a:pPr marL="0" indent="0">
              <a:buNone/>
            </a:pPr>
            <a:r>
              <a:rPr lang="ru-RU" sz="6400" dirty="0" smtClean="0"/>
              <a:t>9</a:t>
            </a:r>
            <a:r>
              <a:rPr lang="ru-RU" sz="6400" dirty="0"/>
              <a:t>. В чем различие между знаками 3.1 «Въезд запрещен» и </a:t>
            </a:r>
            <a:r>
              <a:rPr lang="ru-RU" sz="6400" dirty="0" smtClean="0"/>
              <a:t>3.2 «</a:t>
            </a:r>
            <a:r>
              <a:rPr lang="ru-RU" sz="6400" dirty="0"/>
              <a:t>Движение запрещено»? </a:t>
            </a:r>
            <a:endParaRPr lang="ru-RU" sz="6400" dirty="0" smtClean="0"/>
          </a:p>
          <a:p>
            <a:pPr marL="0" indent="0">
              <a:buNone/>
            </a:pPr>
            <a:r>
              <a:rPr lang="ru-RU" sz="6400" dirty="0" smtClean="0"/>
              <a:t>10</a:t>
            </a:r>
            <a:r>
              <a:rPr lang="ru-RU" sz="6400" dirty="0"/>
              <a:t>. В каком случае пешеходам запрещается переходить </a:t>
            </a:r>
            <a:r>
              <a:rPr lang="ru-RU" sz="6400" dirty="0" smtClean="0"/>
              <a:t>дорогу на </a:t>
            </a:r>
            <a:r>
              <a:rPr lang="ru-RU" sz="6400" dirty="0"/>
              <a:t>зеленый сигнал светофора? </a:t>
            </a:r>
            <a:endParaRPr lang="ru-RU" dirty="0"/>
          </a:p>
        </p:txBody>
      </p:sp>
    </p:spTree>
    <p:extLst>
      <p:ext uri="{BB962C8B-B14F-4D97-AF65-F5344CB8AC3E}">
        <p14:creationId xmlns:p14="http://schemas.microsoft.com/office/powerpoint/2010/main" val="2289356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64" y="188640"/>
            <a:ext cx="6927000" cy="6669360"/>
          </a:xfrm>
        </p:spPr>
        <p:txBody>
          <a:bodyPr>
            <a:noAutofit/>
          </a:bodyPr>
          <a:lstStyle/>
          <a:p>
            <a:pPr marL="0" indent="0">
              <a:spcBef>
                <a:spcPts val="0"/>
              </a:spcBef>
              <a:buNone/>
            </a:pPr>
            <a:r>
              <a:rPr lang="ru-RU" sz="2000" dirty="0"/>
              <a:t>11. При каких технических неисправностях велосипеда</a:t>
            </a:r>
            <a:r>
              <a:rPr lang="ru-RU" sz="2000" dirty="0" smtClean="0"/>
              <a:t>, движение </a:t>
            </a:r>
            <a:r>
              <a:rPr lang="ru-RU" sz="2000" dirty="0"/>
              <a:t>на нем запрещено? </a:t>
            </a:r>
            <a:endParaRPr lang="ru-RU" sz="2000" dirty="0" smtClean="0"/>
          </a:p>
          <a:p>
            <a:pPr marL="0" indent="0">
              <a:spcBef>
                <a:spcPts val="0"/>
              </a:spcBef>
              <a:buNone/>
            </a:pPr>
            <a:r>
              <a:rPr lang="ru-RU" sz="2000" dirty="0" smtClean="0"/>
              <a:t>12</a:t>
            </a:r>
            <a:r>
              <a:rPr lang="ru-RU" sz="2000" dirty="0"/>
              <a:t>. Покажите жесты регулировщика, которые </a:t>
            </a:r>
            <a:r>
              <a:rPr lang="ru-RU" sz="2000" dirty="0" smtClean="0"/>
              <a:t>соответствуют красному</a:t>
            </a:r>
            <a:r>
              <a:rPr lang="ru-RU" sz="2000" dirty="0"/>
              <a:t>, желтому и зеленому сигналам светофора </a:t>
            </a:r>
            <a:endParaRPr lang="ru-RU" sz="2000" dirty="0" smtClean="0"/>
          </a:p>
          <a:p>
            <a:pPr marL="0" indent="0">
              <a:spcBef>
                <a:spcPts val="0"/>
              </a:spcBef>
              <a:buNone/>
            </a:pPr>
            <a:r>
              <a:rPr lang="ru-RU" sz="2000" dirty="0" smtClean="0"/>
              <a:t>13</a:t>
            </a:r>
            <a:r>
              <a:rPr lang="ru-RU" sz="2000" dirty="0"/>
              <a:t>. Какие виды светофоров вы знаете? </a:t>
            </a:r>
            <a:endParaRPr lang="ru-RU" sz="2000" dirty="0" smtClean="0"/>
          </a:p>
          <a:p>
            <a:pPr marL="0" indent="0">
              <a:spcBef>
                <a:spcPts val="0"/>
              </a:spcBef>
              <a:buNone/>
            </a:pPr>
            <a:r>
              <a:rPr lang="ru-RU" sz="2000" dirty="0" smtClean="0"/>
              <a:t>14</a:t>
            </a:r>
            <a:r>
              <a:rPr lang="ru-RU" sz="2000" dirty="0"/>
              <a:t>. Перечислите средства регулирования </a:t>
            </a:r>
            <a:r>
              <a:rPr lang="ru-RU" sz="2000" dirty="0" smtClean="0"/>
              <a:t>дорожным движением </a:t>
            </a:r>
          </a:p>
          <a:p>
            <a:pPr marL="0" indent="0">
              <a:spcBef>
                <a:spcPts val="0"/>
              </a:spcBef>
              <a:buNone/>
            </a:pPr>
            <a:r>
              <a:rPr lang="ru-RU" sz="2000" dirty="0" smtClean="0"/>
              <a:t>15</a:t>
            </a:r>
            <a:r>
              <a:rPr lang="ru-RU" sz="2000" dirty="0"/>
              <a:t>. Вы стали свидетелем дорожно-транспортного происшествия. Ваши действия? </a:t>
            </a:r>
            <a:endParaRPr lang="ru-RU" sz="2000" dirty="0" smtClean="0"/>
          </a:p>
          <a:p>
            <a:pPr marL="0" indent="0">
              <a:spcBef>
                <a:spcPts val="0"/>
              </a:spcBef>
              <a:buNone/>
            </a:pPr>
            <a:r>
              <a:rPr lang="ru-RU" sz="2000" dirty="0" smtClean="0"/>
              <a:t>16</a:t>
            </a:r>
            <a:r>
              <a:rPr lang="ru-RU" sz="2000" dirty="0"/>
              <a:t>. Назовите причины дорожно-транспортных </a:t>
            </a:r>
            <a:r>
              <a:rPr lang="ru-RU" sz="2000" dirty="0" smtClean="0"/>
              <a:t>происшествий с пешеходами? </a:t>
            </a:r>
          </a:p>
          <a:p>
            <a:pPr marL="0" indent="0">
              <a:spcBef>
                <a:spcPts val="0"/>
              </a:spcBef>
              <a:buNone/>
            </a:pPr>
            <a:r>
              <a:rPr lang="ru-RU" sz="2000" dirty="0" smtClean="0"/>
              <a:t>17. Назовите День рождения Госавтоинспекции РФ. (3 июля 1936 г.)</a:t>
            </a:r>
          </a:p>
          <a:p>
            <a:pPr marL="0" indent="0">
              <a:spcBef>
                <a:spcPts val="0"/>
              </a:spcBef>
              <a:buNone/>
            </a:pPr>
            <a:r>
              <a:rPr lang="ru-RU" sz="2000" dirty="0" smtClean="0"/>
              <a:t>18</a:t>
            </a:r>
            <a:r>
              <a:rPr lang="ru-RU" sz="2000" dirty="0"/>
              <a:t>. В каких случаях запрещено велосипедисту </a:t>
            </a:r>
            <a:r>
              <a:rPr lang="ru-RU" sz="2000" dirty="0" smtClean="0"/>
              <a:t>выполнять левый </a:t>
            </a:r>
            <a:r>
              <a:rPr lang="ru-RU" sz="2000" dirty="0"/>
              <a:t>поворот или разворот? </a:t>
            </a:r>
          </a:p>
          <a:p>
            <a:pPr marL="0" indent="0">
              <a:spcBef>
                <a:spcPts val="0"/>
              </a:spcBef>
              <a:buNone/>
            </a:pPr>
            <a:r>
              <a:rPr lang="ru-RU" sz="2000" dirty="0" smtClean="0"/>
              <a:t>19</a:t>
            </a:r>
            <a:r>
              <a:rPr lang="ru-RU" sz="2000" dirty="0"/>
              <a:t>. Каковы основные обязанности участников </a:t>
            </a:r>
            <a:r>
              <a:rPr lang="ru-RU" sz="2000" dirty="0" smtClean="0"/>
              <a:t>дорожного движения</a:t>
            </a:r>
            <a:r>
              <a:rPr lang="ru-RU" sz="2000" dirty="0"/>
              <a:t>, указанные в законе «О безопасности дорожного движения?» </a:t>
            </a:r>
          </a:p>
          <a:p>
            <a:pPr marL="0" indent="0">
              <a:spcBef>
                <a:spcPts val="0"/>
              </a:spcBef>
              <a:buNone/>
            </a:pPr>
            <a:r>
              <a:rPr lang="ru-RU" sz="2000" dirty="0"/>
              <a:t>20. Что такое «Дорожно-транспортное происшествие</a:t>
            </a:r>
            <a:r>
              <a:rPr lang="ru-RU" sz="2000" dirty="0" smtClean="0"/>
              <a:t>»? </a:t>
            </a:r>
            <a:endParaRPr lang="ru-RU" sz="2000" dirty="0"/>
          </a:p>
        </p:txBody>
      </p:sp>
      <p:pic>
        <p:nvPicPr>
          <p:cNvPr id="4" name="Picture 8" descr="http://rcro.tomsk.ru/wp-content/uploads/2020/11/Viktorina1-1-195x2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1871" r="12565"/>
          <a:stretch/>
        </p:blipFill>
        <p:spPr bwMode="auto">
          <a:xfrm>
            <a:off x="6696819" y="21089"/>
            <a:ext cx="1403498"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741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Викторина</a:t>
            </a:r>
            <a:endParaRPr lang="ru-RU" dirty="0"/>
          </a:p>
        </p:txBody>
      </p:sp>
      <p:pic>
        <p:nvPicPr>
          <p:cNvPr id="2050" name="Picture 2" descr="Викторина от Греты « Республика Татарс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772816"/>
            <a:ext cx="4552950" cy="43910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О проведении викторины по географии «Путешествие к южному полюсу» «  Региональный центр развития образовани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О проведении викторины по географии «Путешествие к южному полюсу» «  Региональный центр развития образования"/>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6" name="Picture 8" descr="http://rcro.tomsk.ru/wp-content/uploads/2020/11/Viktorina1-1-195x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692696"/>
            <a:ext cx="1857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rcro.tomsk.ru/wp-content/uploads/2020/11/Viktorina1-1-195x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7" y="692696"/>
            <a:ext cx="1857375"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8640960" cy="732696"/>
          </a:xfrm>
        </p:spPr>
        <p:txBody>
          <a:bodyPr>
            <a:normAutofit fontScale="90000"/>
          </a:bodyPr>
          <a:lstStyle/>
          <a:p>
            <a:r>
              <a:rPr lang="ru-RU" dirty="0" smtClean="0">
                <a:solidFill>
                  <a:schemeClr val="tx2"/>
                </a:solidFill>
              </a:rPr>
              <a:t>Документы на </a:t>
            </a:r>
            <a:r>
              <a:rPr lang="ru-RU" dirty="0" smtClean="0">
                <a:solidFill>
                  <a:schemeClr val="tx2"/>
                </a:solidFill>
              </a:rPr>
              <a:t>грузовой транспорт</a:t>
            </a:r>
            <a:endParaRPr lang="ru-RU" dirty="0">
              <a:solidFill>
                <a:schemeClr val="tx2"/>
              </a:solidFill>
            </a:endParaRPr>
          </a:p>
        </p:txBody>
      </p:sp>
      <p:sp>
        <p:nvSpPr>
          <p:cNvPr id="3" name="Содержимое 2"/>
          <p:cNvSpPr>
            <a:spLocks noGrp="1"/>
          </p:cNvSpPr>
          <p:nvPr>
            <p:ph idx="1"/>
          </p:nvPr>
        </p:nvSpPr>
        <p:spPr/>
        <p:txBody>
          <a:bodyPr>
            <a:normAutofit fontScale="70000" lnSpcReduction="20000"/>
          </a:bodyPr>
          <a:lstStyle/>
          <a:p>
            <a:r>
              <a:rPr lang="ru-RU" sz="2800" dirty="0" smtClean="0"/>
              <a:t>в установленных случаях путевой лист, лицензионную карточку и документы на перевозимый груз, а при перевозке крупногабаритных, тяжеловесных и опасных грузов — документы, предусмотренные правилами перевозки этих грузов; </a:t>
            </a:r>
          </a:p>
          <a:p>
            <a:r>
              <a:rPr lang="ru-RU" sz="2800" dirty="0" smtClean="0"/>
              <a:t>страховой полис обязательного страхования гражданской ответственности владельца транспортного средства в случаях, когда обязанность по страхованию своей гражданской ответственности установлена федеральным законом. </a:t>
            </a:r>
          </a:p>
          <a:p>
            <a:r>
              <a:rPr lang="ru-RU" sz="2800" dirty="0" smtClean="0"/>
              <a:t>в случаях, прямо предусмотренных действующим законодательством, иметь и передавать для проверки работникам Федеральной службы по надзору в сфере транспорта лицензионную карточку, путевой лист и товарно-транспортные документы, а при перевозке крупногабаритных, тяжеловесных и опасных грузов — документы, предусмотренные правилами перевозки этих грузов. </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0"/>
            <a:ext cx="7239000" cy="6455736"/>
          </a:xfrm>
        </p:spPr>
        <p:txBody>
          <a:bodyPr>
            <a:normAutofit/>
          </a:bodyPr>
          <a:lstStyle/>
          <a:p>
            <a:endParaRPr lang="ru-RU" dirty="0" smtClean="0"/>
          </a:p>
          <a:p>
            <a:pPr>
              <a:buNone/>
            </a:pPr>
            <a:r>
              <a:rPr lang="ru-RU" sz="3400" b="1" cap="all" dirty="0">
                <a:ln w="500">
                  <a:solidFill>
                    <a:schemeClr val="tx2">
                      <a:shade val="20000"/>
                      <a:satMod val="120000"/>
                    </a:schemeClr>
                  </a:solidFill>
                </a:ln>
                <a:solidFill>
                  <a:schemeClr val="tx2"/>
                </a:solidFill>
                <a:latin typeface="+mj-lt"/>
                <a:ea typeface="+mj-ea"/>
                <a:cs typeface="+mj-cs"/>
              </a:rPr>
              <a:t>Водитель обязан:</a:t>
            </a:r>
          </a:p>
          <a:p>
            <a:r>
              <a:rPr lang="ru-RU" dirty="0" smtClean="0"/>
              <a:t>быть пристегнутым ремнем безопасности и не перевозить пассажиров, не пристегнутых ремнями (исключения: может быть не пристегнут обучающий вождению, а так же только в населенных пунктах – водители и пассажиры автомобилей оперативных служб);</a:t>
            </a:r>
          </a:p>
          <a:p>
            <a:endParaRPr lang="ru-RU" dirty="0"/>
          </a:p>
        </p:txBody>
      </p:sp>
      <p:pic>
        <p:nvPicPr>
          <p:cNvPr id="5" name="Picture 2" descr="C:\Documents and Settings\Admin\Мои документы\prim8 пдд.JPG"/>
          <p:cNvPicPr>
            <a:picLocks noChangeAspect="1" noChangeArrowheads="1"/>
          </p:cNvPicPr>
          <p:nvPr/>
        </p:nvPicPr>
        <p:blipFill>
          <a:blip r:embed="rId2"/>
          <a:srcRect/>
          <a:stretch>
            <a:fillRect/>
          </a:stretch>
        </p:blipFill>
        <p:spPr bwMode="auto">
          <a:xfrm>
            <a:off x="1571605" y="3929066"/>
            <a:ext cx="4643470" cy="271464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668800"/>
          </a:xfrm>
        </p:spPr>
        <p:txBody>
          <a:bodyPr>
            <a:normAutofit fontScale="90000"/>
          </a:bodyPr>
          <a:lstStyle/>
          <a:p>
            <a:r>
              <a:rPr lang="ru-RU" sz="2800" dirty="0" smtClean="0">
                <a:solidFill>
                  <a:schemeClr val="tx2"/>
                </a:solidFill>
              </a:rPr>
              <a:t>При управлении мотоциклом быть в застегнутом мотошлеме и не перевозить пассажиров без застегнутого мотошлема</a:t>
            </a:r>
            <a:endParaRPr lang="ru-RU" sz="2800" dirty="0">
              <a:solidFill>
                <a:schemeClr val="tx2"/>
              </a:solidFill>
            </a:endParaRPr>
          </a:p>
        </p:txBody>
      </p:sp>
      <p:pic>
        <p:nvPicPr>
          <p:cNvPr id="4" name="Picture 2" descr="C:\Documents and Settings\Admin\Мои документы\рис Пдд4.JPG"/>
          <p:cNvPicPr>
            <a:picLocks noGrp="1" noChangeAspect="1" noChangeArrowheads="1"/>
          </p:cNvPicPr>
          <p:nvPr>
            <p:ph idx="1"/>
          </p:nvPr>
        </p:nvPicPr>
        <p:blipFill>
          <a:blip r:embed="rId2"/>
          <a:stretch>
            <a:fillRect/>
          </a:stretch>
        </p:blipFill>
        <p:spPr bwMode="auto">
          <a:xfrm>
            <a:off x="467544" y="2708920"/>
            <a:ext cx="5486867" cy="386922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7" y="-11473"/>
            <a:ext cx="8568952" cy="778597"/>
          </a:xfrm>
        </p:spPr>
        <p:txBody>
          <a:bodyPr>
            <a:normAutofit/>
          </a:bodyPr>
          <a:lstStyle/>
          <a:p>
            <a:r>
              <a:rPr lang="ru-RU" sz="4000" dirty="0">
                <a:solidFill>
                  <a:schemeClr val="bg2">
                    <a:lumMod val="50000"/>
                  </a:schemeClr>
                </a:solidFill>
                <a:latin typeface="Calibri" pitchFamily="34" charset="0"/>
                <a:cs typeface="Calibri" pitchFamily="34" charset="0"/>
              </a:rPr>
              <a:t>Общие обязанности </a:t>
            </a:r>
            <a:r>
              <a:rPr lang="ru-RU" sz="4000" dirty="0" smtClean="0">
                <a:solidFill>
                  <a:schemeClr val="bg2">
                    <a:lumMod val="50000"/>
                  </a:schemeClr>
                </a:solidFill>
                <a:latin typeface="Calibri" pitchFamily="34" charset="0"/>
                <a:cs typeface="Calibri" pitchFamily="34" charset="0"/>
              </a:rPr>
              <a:t>водителей</a:t>
            </a:r>
            <a:endParaRPr lang="ru-RU" dirty="0">
              <a:solidFill>
                <a:schemeClr val="bg2">
                  <a:lumMod val="50000"/>
                </a:schemeClr>
              </a:solidFill>
              <a:latin typeface="Calibri" pitchFamily="34" charset="0"/>
              <a:cs typeface="Calibri" pitchFamily="34" charset="0"/>
            </a:endParaRPr>
          </a:p>
        </p:txBody>
      </p:sp>
      <p:sp>
        <p:nvSpPr>
          <p:cNvPr id="4" name="Подзаголовок 2"/>
          <p:cNvSpPr txBox="1">
            <a:spLocks/>
          </p:cNvSpPr>
          <p:nvPr/>
        </p:nvSpPr>
        <p:spPr>
          <a:xfrm>
            <a:off x="179513" y="955100"/>
            <a:ext cx="7992888" cy="564225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№1.</a:t>
            </a:r>
          </a:p>
          <a:p>
            <a:pPr marL="0" indent="0" algn="just">
              <a:buNone/>
              <a:defRPr/>
            </a:pPr>
            <a:r>
              <a:rPr lang="ru-RU" sz="1800" b="1" dirty="0">
                <a:latin typeface="Times New Roman" pitchFamily="18" charset="0"/>
                <a:cs typeface="Times New Roman" pitchFamily="18" charset="0"/>
              </a:rPr>
              <a:t>Правила. Раздел 2. Пункт 2.3.1. </a:t>
            </a:r>
            <a:r>
              <a:rPr lang="ru-RU" sz="1800" b="1" dirty="0">
                <a:solidFill>
                  <a:srgbClr val="FF0000"/>
                </a:solidFill>
                <a:latin typeface="Times New Roman" pitchFamily="18" charset="0"/>
                <a:cs typeface="Times New Roman" pitchFamily="18" charset="0"/>
              </a:rPr>
              <a:t>Водитель транспортного средства обязан перед выездом проверить и в пути обеспечить исправное техническое состояние транспортного средства</a:t>
            </a:r>
            <a:r>
              <a:rPr lang="ru-RU" sz="1800" b="1" dirty="0">
                <a:latin typeface="Times New Roman" pitchFamily="18" charset="0"/>
                <a:cs typeface="Times New Roman" pitchFamily="18" charset="0"/>
              </a:rPr>
              <a:t>.</a:t>
            </a:r>
          </a:p>
          <a:p>
            <a:pPr marL="0" indent="0" algn="just">
              <a:buNone/>
              <a:defRPr/>
            </a:pPr>
            <a:r>
              <a:rPr lang="ru-RU" sz="1800" b="1" dirty="0">
                <a:latin typeface="Times New Roman" pitchFamily="18" charset="0"/>
                <a:cs typeface="Times New Roman" pitchFamily="18" charset="0"/>
              </a:rPr>
              <a:t>Вот реальная ситуация – у трактора на ходу отвалилось колесо – такое иногда бывает (и не только с трактором). Так вот, в этом случае водитель не может «перевести стрелки» на слесаря, который вчера плохо прикрутил это колесо.</a:t>
            </a:r>
          </a:p>
          <a:p>
            <a:pPr marL="0" indent="0" algn="just">
              <a:buNone/>
              <a:defRPr/>
            </a:pPr>
            <a:r>
              <a:rPr lang="ru-RU" sz="1800" b="1" dirty="0" smtClean="0">
                <a:latin typeface="Times New Roman" pitchFamily="18" charset="0"/>
                <a:cs typeface="Times New Roman" pitchFamily="18" charset="0"/>
              </a:rPr>
              <a:t>За </a:t>
            </a:r>
            <a:r>
              <a:rPr lang="ru-RU" sz="1800" b="1" dirty="0">
                <a:latin typeface="Times New Roman" pitchFamily="18" charset="0"/>
                <a:cs typeface="Times New Roman" pitchFamily="18" charset="0"/>
              </a:rPr>
              <a:t>всё, что происходит на дороге с его транспортным средством, отвечает именно водитель</a:t>
            </a:r>
            <a:r>
              <a:rPr lang="ru-RU" sz="1800" b="1" dirty="0" smtClean="0">
                <a:latin typeface="Times New Roman" pitchFamily="18" charset="0"/>
                <a:cs typeface="Times New Roman" pitchFamily="18" charset="0"/>
              </a:rPr>
              <a:t>!</a:t>
            </a:r>
          </a:p>
          <a:p>
            <a:pPr marL="0" indent="0" algn="just">
              <a:buNone/>
              <a:defRPr/>
            </a:pPr>
            <a:endParaRPr lang="ru-RU" sz="1800" b="1" dirty="0">
              <a:latin typeface="Times New Roman" pitchFamily="18" charset="0"/>
              <a:cs typeface="Times New Roman" pitchFamily="18" charset="0"/>
            </a:endParaRPr>
          </a:p>
          <a:p>
            <a:pPr marL="0" indent="0" algn="just">
              <a:buNone/>
              <a:defRPr/>
            </a:pPr>
            <a:endParaRPr lang="ru-RU" sz="1800" b="1" dirty="0" smtClean="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a:p>
            <a:pPr marL="0" indent="0" algn="just">
              <a:buNone/>
              <a:defRPr/>
            </a:pPr>
            <a:endParaRPr lang="ru-RU" sz="1800" b="1" dirty="0">
              <a:latin typeface="Times New Roman" pitchFamily="18" charset="0"/>
              <a:cs typeface="Times New Roman" pitchFamily="18" charset="0"/>
            </a:endParaRPr>
          </a:p>
          <a:p>
            <a:pPr marL="0" indent="0" algn="just">
              <a:buNone/>
              <a:defRPr/>
            </a:pPr>
            <a:endParaRPr lang="ru-RU" sz="1800" b="1" dirty="0" smtClean="0">
              <a:latin typeface="Times New Roman" pitchFamily="18" charset="0"/>
              <a:cs typeface="Times New Roman" pitchFamily="18" charset="0"/>
            </a:endParaRPr>
          </a:p>
          <a:p>
            <a:pPr marL="0" indent="0" algn="just">
              <a:buNone/>
              <a:defRPr/>
            </a:pPr>
            <a:r>
              <a:rPr lang="ru-RU" sz="1800" b="1" dirty="0" smtClean="0">
                <a:latin typeface="Times New Roman" pitchFamily="18" charset="0"/>
                <a:cs typeface="Times New Roman" pitchFamily="18" charset="0"/>
              </a:rPr>
              <a:t>Правила </a:t>
            </a:r>
            <a:r>
              <a:rPr lang="ru-RU" sz="1800" b="1" dirty="0">
                <a:latin typeface="Times New Roman" pitchFamily="18" charset="0"/>
                <a:cs typeface="Times New Roman" pitchFamily="18" charset="0"/>
              </a:rPr>
              <a:t>содержат полный Перечень неисправностей, с которыми запрещается эксплуатация  транспортных средств, и с ним мы будем знакомиться в будущем.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944" y="3766508"/>
            <a:ext cx="4557652" cy="175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59242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0" y="1196752"/>
            <a:ext cx="7992888" cy="4392488"/>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ru-RU" sz="1800" b="1" dirty="0" smtClean="0">
                <a:latin typeface="Times New Roman" pitchFamily="18" charset="0"/>
                <a:cs typeface="Times New Roman" pitchFamily="18" charset="0"/>
              </a:rPr>
              <a:t>Обязанность </a:t>
            </a:r>
            <a:r>
              <a:rPr lang="ru-RU" sz="1800" b="1" dirty="0">
                <a:latin typeface="Times New Roman" pitchFamily="18" charset="0"/>
                <a:cs typeface="Times New Roman" pitchFamily="18" charset="0"/>
              </a:rPr>
              <a:t>№2.</a:t>
            </a:r>
          </a:p>
          <a:p>
            <a:pPr marL="0" indent="0" algn="just">
              <a:buNone/>
              <a:defRPr/>
            </a:pPr>
            <a:r>
              <a:rPr lang="ru-RU" sz="1800" b="1" dirty="0">
                <a:latin typeface="Times New Roman" pitchFamily="18" charset="0"/>
                <a:cs typeface="Times New Roman" pitchFamily="18" charset="0"/>
              </a:rPr>
              <a:t>Помимо перечня неисправностей, с которыми запрещается эксплуатация транспортных средств, Правила определили ещё и пять неисправностей, с которыми дальнейшее движение запрещено категорически.</a:t>
            </a:r>
          </a:p>
          <a:p>
            <a:pPr marL="0" indent="0" algn="just">
              <a:buNone/>
              <a:defRPr/>
            </a:pPr>
            <a:r>
              <a:rPr lang="ru-RU" sz="1800" b="1" dirty="0">
                <a:latin typeface="Times New Roman" pitchFamily="18" charset="0"/>
                <a:cs typeface="Times New Roman" pitchFamily="18" charset="0"/>
              </a:rPr>
              <a:t>Правила. Раздел 2. Пункт 2.3.1. </a:t>
            </a:r>
            <a:r>
              <a:rPr lang="ru-RU" sz="1800" b="1" dirty="0">
                <a:solidFill>
                  <a:srgbClr val="FF0000"/>
                </a:solidFill>
                <a:latin typeface="Times New Roman" pitchFamily="18" charset="0"/>
                <a:cs typeface="Times New Roman" pitchFamily="18" charset="0"/>
              </a:rPr>
              <a:t>Запрещается движение при неисправности:</a:t>
            </a:r>
          </a:p>
          <a:p>
            <a:pPr marL="0" indent="0" algn="just">
              <a:buNone/>
              <a:defRPr/>
            </a:pPr>
            <a:r>
              <a:rPr lang="ru-RU" sz="1800" b="1" dirty="0">
                <a:solidFill>
                  <a:srgbClr val="FF0000"/>
                </a:solidFill>
                <a:latin typeface="Times New Roman" pitchFamily="18" charset="0"/>
                <a:cs typeface="Times New Roman" pitchFamily="18" charset="0"/>
              </a:rPr>
              <a:t>– рабочей тормозной системы,</a:t>
            </a:r>
          </a:p>
          <a:p>
            <a:pPr marL="0" indent="0" algn="just">
              <a:buNone/>
              <a:defRPr/>
            </a:pPr>
            <a:r>
              <a:rPr lang="ru-RU" sz="1800" b="1" dirty="0">
                <a:solidFill>
                  <a:srgbClr val="FF0000"/>
                </a:solidFill>
                <a:latin typeface="Times New Roman" pitchFamily="18" charset="0"/>
                <a:cs typeface="Times New Roman" pitchFamily="18" charset="0"/>
              </a:rPr>
              <a:t>– рулевого управления,</a:t>
            </a:r>
          </a:p>
          <a:p>
            <a:pPr marL="0" indent="0" algn="just">
              <a:buNone/>
              <a:defRPr/>
            </a:pPr>
            <a:r>
              <a:rPr lang="ru-RU" sz="1800" b="1" dirty="0">
                <a:solidFill>
                  <a:srgbClr val="FF0000"/>
                </a:solidFill>
                <a:latin typeface="Times New Roman" pitchFamily="18" charset="0"/>
                <a:cs typeface="Times New Roman" pitchFamily="18" charset="0"/>
              </a:rPr>
              <a:t>– сцепного устройства (в составе автопоезда),</a:t>
            </a:r>
          </a:p>
          <a:p>
            <a:pPr marL="0" indent="0" algn="just">
              <a:buNone/>
              <a:defRPr/>
            </a:pPr>
            <a:r>
              <a:rPr lang="ru-RU" sz="1800" b="1" dirty="0">
                <a:solidFill>
                  <a:srgbClr val="FF0000"/>
                </a:solidFill>
                <a:latin typeface="Times New Roman" pitchFamily="18" charset="0"/>
                <a:cs typeface="Times New Roman" pitchFamily="18" charset="0"/>
              </a:rPr>
              <a:t>– не горящих (отсутствующих) фарах и задних габаритных огнях в тёмное время суток или в условиях недостаточной видимости,</a:t>
            </a:r>
          </a:p>
          <a:p>
            <a:pPr marL="0" indent="0" algn="just">
              <a:buNone/>
              <a:defRPr/>
            </a:pPr>
            <a:r>
              <a:rPr lang="ru-RU" sz="1800" b="1" dirty="0">
                <a:solidFill>
                  <a:srgbClr val="FF0000"/>
                </a:solidFill>
                <a:latin typeface="Times New Roman" pitchFamily="18" charset="0"/>
                <a:cs typeface="Times New Roman" pitchFamily="18" charset="0"/>
              </a:rPr>
              <a:t>– недействующем со стороны водителя стеклоочистителе во время дождя или снегопада</a:t>
            </a:r>
            <a:r>
              <a:rPr lang="ru-RU" sz="1800" b="1" dirty="0">
                <a:latin typeface="Times New Roman" pitchFamily="18" charset="0"/>
                <a:cs typeface="Times New Roman" pitchFamily="18" charset="0"/>
              </a:rPr>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5273522"/>
            <a:ext cx="4162441" cy="1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273522"/>
            <a:ext cx="4088898" cy="153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0" y="0"/>
            <a:ext cx="8568952" cy="77859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4000" dirty="0" smtClean="0">
                <a:solidFill>
                  <a:schemeClr val="bg2">
                    <a:lumMod val="50000"/>
                  </a:schemeClr>
                </a:solidFill>
                <a:latin typeface="Calibri" pitchFamily="34" charset="0"/>
                <a:cs typeface="Calibri" pitchFamily="34" charset="0"/>
              </a:rPr>
              <a:t>Общие обязанности водителей</a:t>
            </a:r>
            <a:endParaRPr lang="ru-RU" dirty="0">
              <a:solidFill>
                <a:schemeClr val="bg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42598217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676</TotalTime>
  <Words>3888</Words>
  <Application>Microsoft Office PowerPoint</Application>
  <PresentationFormat>Экран (4:3)</PresentationFormat>
  <Paragraphs>297</Paragraphs>
  <Slides>48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Изящная</vt:lpstr>
      <vt:lpstr>Тематический классный час</vt:lpstr>
      <vt:lpstr>Правила дорожного движения</vt:lpstr>
      <vt:lpstr>Ежедневно каждый человек участвует в дорожном движении в качестве пешехода, пассажира или водителя.</vt:lpstr>
      <vt:lpstr>      1. ОБЯЗАННОСТИ ВОДИТЕЛЕЙ</vt:lpstr>
      <vt:lpstr>Документы на грузовой транспорт</vt:lpstr>
      <vt:lpstr>Презентация PowerPoint</vt:lpstr>
      <vt:lpstr>При управлении мотоциклом быть в застегнутом мотошлеме и не перевозить пассажиров без застегнутого мотошлема</vt:lpstr>
      <vt:lpstr>Общие обязанности водителей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Обязанности пешеходов</vt:lpstr>
      <vt:lpstr>Пешеход обязан Пользоваться подземным переходом, пешеходными мостиками</vt:lpstr>
      <vt:lpstr>              4.3. Пешеходы должны пересекать проезжую часть по пешеходным переходам, в том числе по подземным и надземным, а при их отсутствии — на перекрестках по линии тротуаров или обочин. При отсутствии в зоне видимости перехода или перекрестка разрешается переходить дорогу под прямым углом к краю проезжей части на участках без разделительной полосы и ограждений там, где она хорошо просматривается в обе стороны. </vt:lpstr>
      <vt:lpstr>За городом нужно идти по обочине дороги навстречу движущемуся транспорту! </vt:lpstr>
      <vt:lpstr>Группы детей должны идти только по тротуарам и пешеходным дорожкам в сопровождении взрослых. При отсутствии тротуаров и пешеходных дорожек группы детей могут двигаться в светлое время суток по обочине.</vt:lpstr>
      <vt:lpstr>Не обходи стоящий автомобиль - это опасно. Подожди пока он отъедет!  </vt:lpstr>
      <vt:lpstr>4.6. Выйдя на проезжую часть, пешеходы не должны задерживаться или останавливаться, если это не связано с обеспечением безопасности движения. Пешеходы, не успевшие закончить переход, должны остановиться на линии, разделяющей транспортные потоки противоположных направлений. Продолжать переход можно, лишь убедившись в безопасности дальнейшего движения и с учетом сигнала светофора (регулировщика). </vt:lpstr>
      <vt:lpstr>Презентация PowerPoint</vt:lpstr>
      <vt:lpstr>Презентация PowerPoint</vt:lpstr>
      <vt:lpstr>Обязанности пассажиров</vt:lpstr>
      <vt:lpstr>Обязанности пассажиров</vt:lpstr>
      <vt:lpstr>Пассажиры обязаны знать:</vt:lpstr>
      <vt:lpstr>Пассажирам запрещается:</vt:lpstr>
      <vt:lpstr>Пассажирам запрещается:</vt:lpstr>
      <vt:lpstr>Советы пассажирам:</vt:lpstr>
      <vt:lpstr>Пассажиры должны помнить, что управление  требует от водителя сосредоточенности и концентрации внимания, и потому  все существенные вопросы должны разрешаться только на остановках.  Исследования доказали, что водителей от дороги чаще всего отвлекают дети,  разговоры по мобильному телефону, Среди прочих отвлекающих факторов исследователи отметили назойливых пассажиров, домашних животных, еду в салоне автомобиля. </vt:lpstr>
      <vt:lpstr>Нарушение пассажиром ПДД</vt:lpstr>
      <vt:lpstr>Тест «воДИТЕЛИ»:</vt:lpstr>
      <vt:lpstr>ТЕСТ «ПЕШЕХОДЫ»:</vt:lpstr>
      <vt:lpstr>ВИКТОРИНА знатоков ПДД</vt:lpstr>
      <vt:lpstr>Красные жетоны (категория наиболее легких вопросов)</vt:lpstr>
      <vt:lpstr>Презентация PowerPoint</vt:lpstr>
      <vt:lpstr>Желтые жетоны (категория вопросов средней сложности)</vt:lpstr>
      <vt:lpstr>Презентация PowerPoint</vt:lpstr>
      <vt:lpstr>Зеленые жетоны (категория сложных вопросов)</vt:lpstr>
      <vt:lpstr>Презентация PowerPoint</vt:lpstr>
      <vt:lpstr>Викторина</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Обязанности водителей, пешеходов, пассажиров.</dc:title>
  <dc:creator>Admin</dc:creator>
  <cp:lastModifiedBy>User</cp:lastModifiedBy>
  <cp:revision>79</cp:revision>
  <dcterms:created xsi:type="dcterms:W3CDTF">2010-02-28T20:30:18Z</dcterms:created>
  <dcterms:modified xsi:type="dcterms:W3CDTF">2021-11-21T07:43:02Z</dcterms:modified>
</cp:coreProperties>
</file>