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7" r:id="rId2"/>
    <p:sldId id="259" r:id="rId3"/>
    <p:sldId id="260" r:id="rId4"/>
    <p:sldId id="261" r:id="rId5"/>
    <p:sldId id="262" r:id="rId6"/>
    <p:sldId id="268" r:id="rId7"/>
    <p:sldId id="266" r:id="rId8"/>
    <p:sldId id="269" r:id="rId9"/>
    <p:sldId id="270" r:id="rId10"/>
    <p:sldId id="271" r:id="rId11"/>
    <p:sldId id="273" r:id="rId12"/>
    <p:sldId id="272" r:id="rId13"/>
    <p:sldId id="265" r:id="rId14"/>
    <p:sldId id="275" r:id="rId15"/>
    <p:sldId id="276" r:id="rId16"/>
  </p:sldIdLst>
  <p:sldSz cx="9144000" cy="6858000" type="screen4x3"/>
  <p:notesSz cx="9144000" cy="6858000"/>
  <p:embeddedFontLst>
    <p:embeddedFont>
      <p:font typeface="Constantia" pitchFamily="18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FangSong" charset="-122"/>
      <p:regular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52D1E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52D1E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12/30/2022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9F1E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49" y="0"/>
            <a:ext cx="9145638" cy="102817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32" y="0"/>
            <a:ext cx="8496935" cy="6597357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785787" y="785748"/>
            <a:ext cx="7644130" cy="786130"/>
          </a:xfrm>
          <a:custGeom>
            <a:avLst/>
            <a:gdLst/>
            <a:ahLst/>
            <a:cxnLst/>
            <a:rect l="l" t="t" r="r" b="b"/>
            <a:pathLst>
              <a:path w="7644130" h="786130">
                <a:moveTo>
                  <a:pt x="7512900" y="0"/>
                </a:moveTo>
                <a:lnTo>
                  <a:pt x="130975" y="0"/>
                </a:lnTo>
                <a:lnTo>
                  <a:pt x="79992" y="10298"/>
                </a:lnTo>
                <a:lnTo>
                  <a:pt x="38360" y="38385"/>
                </a:lnTo>
                <a:lnTo>
                  <a:pt x="10292" y="80045"/>
                </a:lnTo>
                <a:lnTo>
                  <a:pt x="0" y="131063"/>
                </a:lnTo>
                <a:lnTo>
                  <a:pt x="0" y="654938"/>
                </a:lnTo>
                <a:lnTo>
                  <a:pt x="10292" y="705883"/>
                </a:lnTo>
                <a:lnTo>
                  <a:pt x="38360" y="747506"/>
                </a:lnTo>
                <a:lnTo>
                  <a:pt x="79992" y="775579"/>
                </a:lnTo>
                <a:lnTo>
                  <a:pt x="130975" y="785876"/>
                </a:lnTo>
                <a:lnTo>
                  <a:pt x="7512900" y="785876"/>
                </a:lnTo>
                <a:lnTo>
                  <a:pt x="7563845" y="775579"/>
                </a:lnTo>
                <a:lnTo>
                  <a:pt x="7605468" y="747506"/>
                </a:lnTo>
                <a:lnTo>
                  <a:pt x="7633540" y="705883"/>
                </a:lnTo>
                <a:lnTo>
                  <a:pt x="7643837" y="654938"/>
                </a:lnTo>
                <a:lnTo>
                  <a:pt x="7643837" y="131063"/>
                </a:lnTo>
                <a:lnTo>
                  <a:pt x="7633540" y="80045"/>
                </a:lnTo>
                <a:lnTo>
                  <a:pt x="7605468" y="38385"/>
                </a:lnTo>
                <a:lnTo>
                  <a:pt x="7563845" y="10298"/>
                </a:lnTo>
                <a:lnTo>
                  <a:pt x="7512900" y="0"/>
                </a:lnTo>
                <a:close/>
              </a:path>
            </a:pathLst>
          </a:custGeom>
          <a:solidFill>
            <a:srgbClr val="FBF7F4">
              <a:alpha val="8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83564" y="2492882"/>
            <a:ext cx="7849234" cy="2376805"/>
          </a:xfrm>
          <a:custGeom>
            <a:avLst/>
            <a:gdLst/>
            <a:ahLst/>
            <a:cxnLst/>
            <a:rect l="l" t="t" r="r" b="b"/>
            <a:pathLst>
              <a:path w="7849234" h="2376804">
                <a:moveTo>
                  <a:pt x="7452817" y="0"/>
                </a:moveTo>
                <a:lnTo>
                  <a:pt x="396049" y="0"/>
                </a:lnTo>
                <a:lnTo>
                  <a:pt x="349861" y="2664"/>
                </a:lnTo>
                <a:lnTo>
                  <a:pt x="305238" y="10458"/>
                </a:lnTo>
                <a:lnTo>
                  <a:pt x="262478" y="23087"/>
                </a:lnTo>
                <a:lnTo>
                  <a:pt x="221876" y="40251"/>
                </a:lnTo>
                <a:lnTo>
                  <a:pt x="183732" y="61656"/>
                </a:lnTo>
                <a:lnTo>
                  <a:pt x="148340" y="87004"/>
                </a:lnTo>
                <a:lnTo>
                  <a:pt x="116000" y="115998"/>
                </a:lnTo>
                <a:lnTo>
                  <a:pt x="87007" y="148341"/>
                </a:lnTo>
                <a:lnTo>
                  <a:pt x="61660" y="183737"/>
                </a:lnTo>
                <a:lnTo>
                  <a:pt x="40254" y="221888"/>
                </a:lnTo>
                <a:lnTo>
                  <a:pt x="23089" y="262499"/>
                </a:lnTo>
                <a:lnTo>
                  <a:pt x="10459" y="305270"/>
                </a:lnTo>
                <a:lnTo>
                  <a:pt x="2664" y="349907"/>
                </a:lnTo>
                <a:lnTo>
                  <a:pt x="0" y="396113"/>
                </a:lnTo>
                <a:lnTo>
                  <a:pt x="0" y="1980183"/>
                </a:lnTo>
                <a:lnTo>
                  <a:pt x="2664" y="2026389"/>
                </a:lnTo>
                <a:lnTo>
                  <a:pt x="10459" y="2071026"/>
                </a:lnTo>
                <a:lnTo>
                  <a:pt x="23089" y="2113797"/>
                </a:lnTo>
                <a:lnTo>
                  <a:pt x="40254" y="2154408"/>
                </a:lnTo>
                <a:lnTo>
                  <a:pt x="61660" y="2192559"/>
                </a:lnTo>
                <a:lnTo>
                  <a:pt x="87007" y="2227955"/>
                </a:lnTo>
                <a:lnTo>
                  <a:pt x="116000" y="2260298"/>
                </a:lnTo>
                <a:lnTo>
                  <a:pt x="148340" y="2289292"/>
                </a:lnTo>
                <a:lnTo>
                  <a:pt x="183732" y="2314640"/>
                </a:lnTo>
                <a:lnTo>
                  <a:pt x="221876" y="2336045"/>
                </a:lnTo>
                <a:lnTo>
                  <a:pt x="262478" y="2353209"/>
                </a:lnTo>
                <a:lnTo>
                  <a:pt x="305238" y="2365838"/>
                </a:lnTo>
                <a:lnTo>
                  <a:pt x="349861" y="2373632"/>
                </a:lnTo>
                <a:lnTo>
                  <a:pt x="396049" y="2376297"/>
                </a:lnTo>
                <a:lnTo>
                  <a:pt x="7452817" y="2376297"/>
                </a:lnTo>
                <a:lnTo>
                  <a:pt x="7498998" y="2373632"/>
                </a:lnTo>
                <a:lnTo>
                  <a:pt x="7543619" y="2365838"/>
                </a:lnTo>
                <a:lnTo>
                  <a:pt x="7586380" y="2353209"/>
                </a:lnTo>
                <a:lnTo>
                  <a:pt x="7626985" y="2336045"/>
                </a:lnTo>
                <a:lnTo>
                  <a:pt x="7665136" y="2314640"/>
                </a:lnTo>
                <a:lnTo>
                  <a:pt x="7700534" y="2289292"/>
                </a:lnTo>
                <a:lnTo>
                  <a:pt x="7732883" y="2260298"/>
                </a:lnTo>
                <a:lnTo>
                  <a:pt x="7761885" y="2227955"/>
                </a:lnTo>
                <a:lnTo>
                  <a:pt x="7787242" y="2192559"/>
                </a:lnTo>
                <a:lnTo>
                  <a:pt x="7808656" y="2154408"/>
                </a:lnTo>
                <a:lnTo>
                  <a:pt x="7825829" y="2113797"/>
                </a:lnTo>
                <a:lnTo>
                  <a:pt x="7838464" y="2071026"/>
                </a:lnTo>
                <a:lnTo>
                  <a:pt x="7846264" y="2026389"/>
                </a:lnTo>
                <a:lnTo>
                  <a:pt x="7848930" y="1980183"/>
                </a:lnTo>
                <a:lnTo>
                  <a:pt x="7848930" y="396113"/>
                </a:lnTo>
                <a:lnTo>
                  <a:pt x="7846264" y="349907"/>
                </a:lnTo>
                <a:lnTo>
                  <a:pt x="7838464" y="305270"/>
                </a:lnTo>
                <a:lnTo>
                  <a:pt x="7825829" y="262499"/>
                </a:lnTo>
                <a:lnTo>
                  <a:pt x="7808656" y="221888"/>
                </a:lnTo>
                <a:lnTo>
                  <a:pt x="7787242" y="183737"/>
                </a:lnTo>
                <a:lnTo>
                  <a:pt x="7761885" y="148341"/>
                </a:lnTo>
                <a:lnTo>
                  <a:pt x="7732883" y="115998"/>
                </a:lnTo>
                <a:lnTo>
                  <a:pt x="7700534" y="87004"/>
                </a:lnTo>
                <a:lnTo>
                  <a:pt x="7665136" y="61656"/>
                </a:lnTo>
                <a:lnTo>
                  <a:pt x="7626985" y="40251"/>
                </a:lnTo>
                <a:lnTo>
                  <a:pt x="7586380" y="23087"/>
                </a:lnTo>
                <a:lnTo>
                  <a:pt x="7543619" y="10458"/>
                </a:lnTo>
                <a:lnTo>
                  <a:pt x="7498998" y="2664"/>
                </a:lnTo>
                <a:lnTo>
                  <a:pt x="7452817" y="0"/>
                </a:lnTo>
                <a:close/>
              </a:path>
            </a:pathLst>
          </a:custGeom>
          <a:solidFill>
            <a:srgbClr val="FBF7F4">
              <a:alpha val="9411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22091" y="2252472"/>
            <a:ext cx="2350008" cy="224637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92523" y="2662427"/>
            <a:ext cx="2185416" cy="1712976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9367" y="3720084"/>
            <a:ext cx="5230367" cy="91440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20740" y="3720084"/>
            <a:ext cx="2081784" cy="914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52D1E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12/30/2022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12/30/2022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9F1E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749" y="0"/>
            <a:ext cx="9145638" cy="10281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80564" y="731011"/>
            <a:ext cx="518287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52D1E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2007_%D0%B3%D0%BE%D0%B4" TargetMode="External"/><Relationship Id="rId3" Type="http://schemas.openxmlformats.org/officeDocument/2006/relationships/hyperlink" Target="https://ru.wikipedia.org/wiki/%D0%A1%D0%B0%D0%BC%D0%B0%D1%80%D0%B0" TargetMode="External"/><Relationship Id="rId7" Type="http://schemas.openxmlformats.org/officeDocument/2006/relationships/hyperlink" Target="https://ru.wikipedia.org/wiki/1997_%D0%B3%D0%BE%D0%B4" TargetMode="External"/><Relationship Id="rId2" Type="http://schemas.openxmlformats.org/officeDocument/2006/relationships/hyperlink" Target="https://ru.wikipedia.org/wiki/1943_%D0%B3%D0%BE%D0%B4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ru.wikipedia.org/wiki/1991_%D0%B3%D0%BE%D0%B4" TargetMode="External"/><Relationship Id="rId5" Type="http://schemas.openxmlformats.org/officeDocument/2006/relationships/hyperlink" Target="https://ru.wikipedia.org/wiki/1990_%D0%B3%D0%BE%D0%B4" TargetMode="External"/><Relationship Id="rId4" Type="http://schemas.openxmlformats.org/officeDocument/2006/relationships/hyperlink" Target="https://ru.wikipedia.org/wiki/1965_%D0%B3%D0%BE%D0%B4" TargetMode="External"/><Relationship Id="rId9" Type="http://schemas.openxmlformats.org/officeDocument/2006/relationships/hyperlink" Target="https://ru.wikipedia.org/wiki/2009_%D0%B3%D0%BE%D0%B4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5592" y="2660980"/>
            <a:ext cx="6400800" cy="1701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0390" algn="ctr">
              <a:lnSpc>
                <a:spcPts val="9475"/>
              </a:lnSpc>
              <a:spcBef>
                <a:spcPts val="105"/>
              </a:spcBef>
            </a:pPr>
            <a:r>
              <a:rPr sz="8000" b="0" spc="-5" dirty="0">
                <a:solidFill>
                  <a:srgbClr val="352C17"/>
                </a:solidFill>
                <a:latin typeface="FangSong"/>
                <a:cs typeface="FangSong"/>
              </a:rPr>
              <a:t>80</a:t>
            </a:r>
            <a:r>
              <a:rPr sz="6000" b="0" spc="-5" dirty="0">
                <a:solidFill>
                  <a:srgbClr val="352C17"/>
                </a:solidFill>
                <a:latin typeface="Constantia"/>
                <a:cs typeface="Constantia"/>
              </a:rPr>
              <a:t>лет</a:t>
            </a:r>
            <a:endParaRPr sz="6000" dirty="0">
              <a:latin typeface="Constantia"/>
              <a:cs typeface="Constantia"/>
            </a:endParaRPr>
          </a:p>
          <a:p>
            <a:pPr marL="12700">
              <a:lnSpc>
                <a:spcPts val="3715"/>
              </a:lnSpc>
              <a:tabLst>
                <a:tab pos="4894580" algn="l"/>
              </a:tabLst>
            </a:pPr>
            <a:r>
              <a:rPr sz="3200" b="0" spc="270" dirty="0">
                <a:solidFill>
                  <a:srgbClr val="352C17"/>
                </a:solidFill>
                <a:latin typeface="Constantia"/>
                <a:cs typeface="Constantia"/>
              </a:rPr>
              <a:t>профтехобразованию	</a:t>
            </a:r>
            <a:r>
              <a:rPr sz="3200" b="0" spc="215" dirty="0">
                <a:solidFill>
                  <a:srgbClr val="352C17"/>
                </a:solidFill>
                <a:latin typeface="Constantia"/>
                <a:cs typeface="Constantia"/>
              </a:rPr>
              <a:t>России</a:t>
            </a:r>
            <a:endParaRPr sz="3200" dirty="0">
              <a:latin typeface="Constantia"/>
              <a:cs typeface="Constantia"/>
            </a:endParaRPr>
          </a:p>
        </p:txBody>
      </p:sp>
      <p:pic>
        <p:nvPicPr>
          <p:cNvPr id="1026" name="Picture 2" descr="C:\Users\User\Desktop\1642301195_14-damion-club-p-rossiiskie-foni-dlya-prezentats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object 2"/>
          <p:cNvGrpSpPr/>
          <p:nvPr/>
        </p:nvGrpSpPr>
        <p:grpSpPr>
          <a:xfrm>
            <a:off x="228600" y="2583414"/>
            <a:ext cx="2729456" cy="4125275"/>
            <a:chOff x="344424" y="1360932"/>
            <a:chExt cx="3398520" cy="4693920"/>
          </a:xfrm>
        </p:grpSpPr>
        <p:pic>
          <p:nvPicPr>
            <p:cNvPr id="5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24" y="1360932"/>
              <a:ext cx="3398520" cy="4693920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08" y="1360932"/>
              <a:ext cx="3261435" cy="4554558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276600" y="2666999"/>
            <a:ext cx="4648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Профтехобразование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это система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 которой дать человеку профессию. Профессия дает возможность трудоустройства. Обучение построено таким образом, что в ходе процесса, воспитывается профессионал и всесторонне развитая личность, которая способна приносить обществу существенную пользу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304800"/>
            <a:ext cx="8153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октября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исполнилось  82 года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системе 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профессионально- технического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России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июля 2022 года Президент России Владимир Путин подписал указ о праздновании Дня среднего профессионального образования. Таким образом, преемник Дня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профтехобразования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- День СПО получил официальный статус и соответствующую дату празднования - 2 октября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701585" y="7245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103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685800"/>
            <a:ext cx="82750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2019 году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в стране начали создаваться центры опережающей профессиональной подготовки, площадки-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агрегаторы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профессиональной ориентации, ускоренного профессионального обучения, подготовки, переподготовки, повышения квалификации всех категорий граждан по наиболее востребованным новым и перспективным профессиям.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2243792"/>
            <a:ext cx="82750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2022 года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запущен новый Федеральный проект "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Профессионалитет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направленный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то, чтобы максимально приблизить уровень образования учащихся колледжей к потребностям рынка, а также на реализацию комплекса мероприятий, предусмотренных государственными программами Российской Федерации «Развитие образования»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нацелен на модернизацию профессионального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образования 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рамках ФП "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Профессионалитет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" к 2024 году в будет создано 70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производственно-образовательных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кластеров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150 тысяч студентов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42 регионах страны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34400" y="7245"/>
            <a:ext cx="548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03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534400" y="7245"/>
            <a:ext cx="548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1392240"/>
            <a:ext cx="861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Постановлением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Совета народных комиссаров от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июля </a:t>
            </a:r>
            <a:r>
              <a:rPr lang="ru-RU" sz="2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 tooltip="1943 год"/>
              </a:rPr>
              <a:t>1943 года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в 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 tooltip="Самара"/>
              </a:rPr>
              <a:t>г</a:t>
            </a:r>
            <a:r>
              <a:rPr lang="ru-RU" sz="2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 tooltip="Самара"/>
              </a:rPr>
              <a:t>. Куйбышеве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открылся 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Индустриальный техникум (КИТ) по подготовке мастеров производственного обучения по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специальностям: «Ремонт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промышленного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оборудования», «Холодная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обработка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металлов», «Ремонт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эксплуатация электрооборудования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предприятий».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00" y="3200400"/>
            <a:ext cx="87777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Смена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названий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 tooltip="1943 год"/>
              </a:rPr>
              <a:t>1943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  <a:hlinkClick r:id="rId2" tooltip="1943 год"/>
              </a:rPr>
              <a:t>год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— Куйбышевский индустриальный техникум (КИТ)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>
                <a:latin typeface="Times New Roman" pitchFamily="18" charset="0"/>
                <a:cs typeface="Times New Roman" pitchFamily="18" charset="0"/>
                <a:hlinkClick r:id="rId4" tooltip="1965 год"/>
              </a:rPr>
              <a:t>1965 год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— Куйбышевский индустриально-педагогический техникум (КИПТ)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>
                <a:latin typeface="Times New Roman" pitchFamily="18" charset="0"/>
                <a:cs typeface="Times New Roman" pitchFamily="18" charset="0"/>
                <a:hlinkClick r:id="rId5" tooltip="1990 год"/>
              </a:rPr>
              <a:t>1990 год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— Куйбышевский индустриально-педагогический колледж (КИПК)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>
                <a:latin typeface="Times New Roman" pitchFamily="18" charset="0"/>
                <a:cs typeface="Times New Roman" pitchFamily="18" charset="0"/>
                <a:hlinkClick r:id="rId6" tooltip="1991 год"/>
              </a:rPr>
              <a:t>1991 год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— Самарский индустриально-педагогический колледж (СИПК)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>
                <a:latin typeface="Times New Roman" pitchFamily="18" charset="0"/>
                <a:cs typeface="Times New Roman" pitchFamily="18" charset="0"/>
                <a:hlinkClick r:id="rId7" tooltip="1997 год"/>
              </a:rPr>
              <a:t>1997 год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— Самарский государственный профессионально-педагогический колледж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8" tooltip="2007 год"/>
              </a:rPr>
              <a:t>2007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  <a:hlinkClick r:id="rId8" tooltip="2007 год"/>
              </a:rPr>
              <a:t>год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— Самарский профессионально-педагогический колледж (СППК)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>
                <a:latin typeface="Times New Roman" pitchFamily="18" charset="0"/>
                <a:cs typeface="Times New Roman" pitchFamily="18" charset="0"/>
                <a:hlinkClick r:id="rId9" tooltip="2009 год"/>
              </a:rPr>
              <a:t>2009 год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— Поволжский государственный колледж (ПГК)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90600" y="376577"/>
            <a:ext cx="7543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История Поволжского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осударственного колледжа  тесно связана с историей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системы профессионально- технического образования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России 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34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600" y="2667000"/>
            <a:ext cx="8496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2022г. 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базе ГБПОУ «Поволжский государственный колледж» в рамках Федерального проекта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Профессионалитет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создан образовательно-производственный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центр (кластер)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Профгоризонт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 Инициатор создания центра – Правительство Самарской области.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Цель кластера:</a:t>
            </a:r>
            <a:br>
              <a:rPr lang="ru-RU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Подготовка квалифицированных кадров по востребованным в регионе профессиям и специальностям для отрасли машиностроения (крупнейших предприятий аэрокосмической и авиационной отрасли), интеграция, синхронизация, объединение усилий представителей региональных органов исполнительной власти, бизнеса, образования и общества для достижения общей цели: «Профессиональные кадры – эффективная экономика, сильная страна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58200" y="228601"/>
            <a:ext cx="53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4400" y="597933"/>
            <a:ext cx="7543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БПОУ "Поволжский государственный колледж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" готовит специалистов по 19 специальностям среднего профессионального образования (программам подготовки специалистов среднего звена) и 3 профессиям квалифицированных рабочих,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служащих.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Здесь можно получить техническую, гуманитарную или творческую профессию по очной или заочной форме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обучения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7072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UfZA7SS7j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4" y="2667000"/>
            <a:ext cx="3866394" cy="386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90600" y="228600"/>
            <a:ext cx="7543800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510" algn="ctr">
              <a:lnSpc>
                <a:spcPts val="1945"/>
              </a:lnSpc>
              <a:spcBef>
                <a:spcPts val="100"/>
              </a:spcBef>
            </a:pPr>
            <a:r>
              <a:rPr lang="ru-RU" sz="2000" b="1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Уважаемые</a:t>
            </a:r>
            <a:r>
              <a:rPr lang="ru-RU" sz="2000" b="1" spc="-10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преподаватели,</a:t>
            </a:r>
            <a:r>
              <a:rPr lang="ru-RU" sz="2000" b="1" spc="-10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6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мастера</a:t>
            </a:r>
            <a:r>
              <a:rPr lang="ru-RU" sz="2000" b="1" spc="-10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производственного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R="214629" algn="ctr">
              <a:lnSpc>
                <a:spcPts val="1730"/>
              </a:lnSpc>
            </a:pPr>
            <a:r>
              <a:rPr lang="ru-RU" sz="2000" b="1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обучения,</a:t>
            </a:r>
            <a:r>
              <a:rPr lang="ru-RU" sz="2000" b="1" spc="-4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студенты </a:t>
            </a:r>
            <a:r>
              <a:rPr lang="ru-RU" sz="2000" b="1" spc="-9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Поволжского </a:t>
            </a:r>
            <a:r>
              <a:rPr lang="ru-RU" sz="2000" b="1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государственного колледжа!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73380" marR="5080" indent="-210820" algn="ctr">
              <a:lnSpc>
                <a:spcPts val="1730"/>
              </a:lnSpc>
              <a:spcBef>
                <a:spcPts val="415"/>
              </a:spcBef>
            </a:pPr>
            <a:r>
              <a:rPr lang="ru-RU" sz="2000" b="1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Примите</a:t>
            </a:r>
            <a:r>
              <a:rPr lang="ru-RU" sz="2000" b="1" spc="-114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наши</a:t>
            </a:r>
            <a:r>
              <a:rPr lang="ru-RU" sz="2000" b="1" spc="-7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искренние</a:t>
            </a:r>
            <a:r>
              <a:rPr lang="ru-RU" sz="2000" b="1" spc="-1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поздравления</a:t>
            </a:r>
          </a:p>
          <a:p>
            <a:pPr marL="373380" marR="5080" indent="-210820" algn="ctr">
              <a:lnSpc>
                <a:spcPts val="1730"/>
              </a:lnSpc>
              <a:spcBef>
                <a:spcPts val="415"/>
              </a:spcBef>
            </a:pPr>
            <a:r>
              <a:rPr lang="ru-RU" sz="2400" b="1" spc="-10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i="1" spc="-8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Днем </a:t>
            </a:r>
            <a:r>
              <a:rPr lang="ru-RU" sz="2400" b="1" i="1" spc="-5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профтехобразования</a:t>
            </a:r>
            <a:r>
              <a:rPr lang="ru-RU" sz="2400" b="1" i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373380" marR="5080" indent="-210820" algn="ctr">
              <a:lnSpc>
                <a:spcPts val="1730"/>
              </a:lnSpc>
              <a:spcBef>
                <a:spcPts val="415"/>
              </a:spcBef>
            </a:pPr>
            <a:r>
              <a:rPr lang="ru-RU" sz="2000" b="1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праздником,</a:t>
            </a:r>
            <a:r>
              <a:rPr lang="ru-RU" sz="2000" b="1" spc="-7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который</a:t>
            </a:r>
            <a:r>
              <a:rPr lang="ru-RU" sz="2000" b="1" spc="-8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ещё</a:t>
            </a:r>
            <a:r>
              <a:rPr lang="ru-RU" sz="2000" b="1" spc="-114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раз</a:t>
            </a:r>
            <a:r>
              <a:rPr lang="ru-RU" sz="2000" b="1" spc="-5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напоминает</a:t>
            </a:r>
            <a:r>
              <a:rPr lang="ru-RU" sz="2000" b="1" spc="-114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spc="-9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важности</a:t>
            </a:r>
            <a:r>
              <a:rPr lang="ru-RU" sz="2000" b="1" spc="-6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73380" marR="5080" indent="-210820" algn="ctr">
              <a:lnSpc>
                <a:spcPts val="1730"/>
              </a:lnSpc>
              <a:spcBef>
                <a:spcPts val="415"/>
              </a:spcBef>
            </a:pPr>
            <a:r>
              <a:rPr lang="ru-RU" sz="2000" b="1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spc="-1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необходимости </a:t>
            </a:r>
            <a:r>
              <a:rPr lang="ru-RU" sz="2000" b="1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подготовки </a:t>
            </a:r>
            <a:r>
              <a:rPr lang="ru-RU" sz="2000" b="1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квалифицированных</a:t>
            </a:r>
            <a:r>
              <a:rPr lang="ru-RU" sz="2000" b="1" spc="-24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технических  кадров</a:t>
            </a:r>
            <a:r>
              <a:rPr lang="ru-RU" sz="2000" b="1" spc="-8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2000" b="1" spc="-6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всех</a:t>
            </a:r>
            <a:r>
              <a:rPr lang="ru-RU" sz="2000" b="1" spc="-8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сфер</a:t>
            </a:r>
            <a:r>
              <a:rPr lang="ru-RU" sz="2000" b="1" spc="-13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2000" b="1" spc="-16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людей</a:t>
            </a:r>
            <a:r>
              <a:rPr lang="ru-RU" sz="2000" b="1" spc="-1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spc="-2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spc="-20" dirty="0" smtClean="0">
              <a:solidFill>
                <a:srgbClr val="452D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373380" marR="5080" indent="-210820" algn="ctr">
              <a:lnSpc>
                <a:spcPts val="1730"/>
              </a:lnSpc>
              <a:spcBef>
                <a:spcPts val="415"/>
              </a:spcBef>
            </a:pPr>
            <a:r>
              <a:rPr lang="ru-RU" sz="2000" b="1" spc="-2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Терпения </a:t>
            </a:r>
            <a:r>
              <a:rPr lang="ru-RU" sz="2000" b="1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вам, </a:t>
            </a:r>
            <a:r>
              <a:rPr lang="ru-RU" sz="2000" b="1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здоровья. </a:t>
            </a:r>
            <a:r>
              <a:rPr lang="ru-RU" sz="2000" b="1" spc="-26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2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благополучия </a:t>
            </a:r>
          </a:p>
          <a:p>
            <a:pPr marL="373380" marR="5080" indent="-210820" algn="ctr">
              <a:lnSpc>
                <a:spcPts val="1730"/>
              </a:lnSpc>
              <a:spcBef>
                <a:spcPts val="415"/>
              </a:spcBef>
            </a:pPr>
            <a:r>
              <a:rPr lang="ru-RU" sz="2000" b="1" spc="-2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и мирного неба над головой!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73380" marR="5080" indent="-210820" algn="ctr">
              <a:lnSpc>
                <a:spcPts val="1730"/>
              </a:lnSpc>
              <a:spcBef>
                <a:spcPts val="415"/>
              </a:spcBef>
            </a:pPr>
            <a:endParaRPr lang="ru-RU" dirty="0">
              <a:latin typeface="Constantia"/>
              <a:cs typeface="Constanti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58200" y="228601"/>
            <a:ext cx="53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object 3"/>
          <p:cNvGrpSpPr/>
          <p:nvPr/>
        </p:nvGrpSpPr>
        <p:grpSpPr>
          <a:xfrm>
            <a:off x="4343400" y="2667000"/>
            <a:ext cx="4648200" cy="3866393"/>
            <a:chOff x="608036" y="-60824"/>
            <a:chExt cx="7571271" cy="4716839"/>
          </a:xfrm>
        </p:grpSpPr>
        <p:pic>
          <p:nvPicPr>
            <p:cNvPr id="1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1385" y="18288"/>
              <a:ext cx="7307922" cy="4441570"/>
            </a:xfrm>
            <a:prstGeom prst="rect">
              <a:avLst/>
            </a:prstGeom>
          </p:spPr>
        </p:pic>
        <p:pic>
          <p:nvPicPr>
            <p:cNvPr id="1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036" y="-60824"/>
              <a:ext cx="7571271" cy="47168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52600" y="0"/>
            <a:ext cx="6705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Викторина « Профессии наших предков»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058318"/>
              </p:ext>
            </p:extLst>
          </p:nvPr>
        </p:nvGraphicFramePr>
        <p:xfrm>
          <a:off x="0" y="353949"/>
          <a:ext cx="8968285" cy="65040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68285"/>
              </a:tblGrid>
              <a:tr h="563644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 В княжеские времена Киев был настоящим Городом Мастеров. Одной из наиболее почитаемых была профессия тех, кого называли «чародеями, работающими у горна».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профессии.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3644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.Когда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12-13 вв. истопники на Руси занимались своим обычным делом, их основной пищей была рыба. Почему? 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1822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Как при Петре I называли знаменосца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47090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.По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дороге от Посольского двора к Кремлю в свое время можно было зайти на так называемый вшивый рынок, где продавались разные старый вещи, там же сидели и представители некой профессии. Что же это за профессия, если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можно было ходить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площади, как по мягкой обивке? 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3644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Согласно словарю Даля, так издревле на Руси называли тех, кто шьёт одежду, простого крестьянского портного. А позже – дрянного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людишку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Как же? 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1822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Как называют помощника мастера-ремесленника? 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37204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.На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Руси нерадивого ученика ремесленника могли запереть с инструментом и «посадить на хлеб и воду» на целый год. Скрасить его одиночество мог только четвероногий друг. Мастера, которые получались в результате такого обучения, были весьма искусны. Как говорили о тех из них, кто из-за голодухи поступал со своим другом в процессе обучения весьма не по-товарищески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1012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Как бы в Русском государстве до 18 века назывался наш нынешний бармен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3237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Представителям какой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профессии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угрожали такие две напасти как глухота и удары молнии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1822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Догадайтесь, кого наши предки называли пестуном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3644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Переведите на современный язык слово «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обережный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», которое служило названием одной из профессий наших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предков.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1822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Как на Руси называли философа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1822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Кого в России в XVIII - XIX веках называли коновалом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1822">
                <a:tc>
                  <a:txBody>
                    <a:bodyPr/>
                    <a:lstStyle/>
                    <a:p>
                      <a:pPr marL="95250" marR="952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Кого в Одессе называли биндюжниками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45" marR="18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087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09600" y="228600"/>
            <a:ext cx="7924800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510" algn="ctr">
              <a:lnSpc>
                <a:spcPts val="1945"/>
              </a:lnSpc>
              <a:spcBef>
                <a:spcPts val="100"/>
              </a:spcBef>
            </a:pPr>
            <a:r>
              <a:rPr lang="ru-RU" sz="2000" b="1" spc="-15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Была использована литература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73380" marR="5080" indent="-210820" algn="ctr">
              <a:lnSpc>
                <a:spcPts val="1730"/>
              </a:lnSpc>
              <a:spcBef>
                <a:spcPts val="415"/>
              </a:spcBef>
            </a:pPr>
            <a:endParaRPr lang="ru-RU" dirty="0">
              <a:latin typeface="Constantia"/>
              <a:cs typeface="Constanti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58200" y="228601"/>
            <a:ext cx="53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597934"/>
            <a:ext cx="8763000" cy="59400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Ф.Ф.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Дудырев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О.А. Романова, А.И. Шабалин, И.В.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Абанкина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«Молодые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профессионалы для новой экономики: среднее профессиональное образование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России».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А.Г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Неболсин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«Из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истории профессионально-технического образования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России».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Ф.Ф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Дудырев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О.А. Романова, А.И. Шабалин, И.В.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Абанкина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«Молодые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профессионалы для новой экономики: среднее профессиональное образование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России».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Указ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Президента Российской Федерации от 25.07.2022 № 496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«О Дне среднего профессионального образования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u="sng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u="sng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3657600" y="5416235"/>
            <a:ext cx="5067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Подготовили: Володина Н.В., 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          Вильданова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М.Г.</a:t>
            </a:r>
          </a:p>
        </p:txBody>
      </p:sp>
    </p:spTree>
    <p:extLst>
      <p:ext uri="{BB962C8B-B14F-4D97-AF65-F5344CB8AC3E}">
        <p14:creationId xmlns:p14="http://schemas.microsoft.com/office/powerpoint/2010/main" val="385358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257799" y="2660402"/>
            <a:ext cx="3428877" cy="3947627"/>
            <a:chOff x="5009550" y="929639"/>
            <a:chExt cx="4094273" cy="55092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9550" y="929639"/>
              <a:ext cx="3852507" cy="55092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5339" y="929639"/>
              <a:ext cx="4008484" cy="4967366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76200" y="2514601"/>
            <a:ext cx="5410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Появление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профессиональных учебных заведений в России неразрывно связано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преобразованиями Петра I. Первые учебные заведения, предлагающие профессиональную подготовку, были открыты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стране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начале XVIII века: это были «школы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навигационная,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артиллерийская, геодезическая, инженерная и медицинская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Созданные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школы преследовали четкую цель —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дать обучающимся профессиональные знания и умения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для формирования в стране нового класса квалифицированных рабочих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6800" y="143303"/>
            <a:ext cx="7619876" cy="2517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" algn="ctr">
              <a:lnSpc>
                <a:spcPts val="2375"/>
              </a:lnSpc>
              <a:spcBef>
                <a:spcPts val="95"/>
              </a:spcBef>
            </a:pPr>
            <a:r>
              <a:rPr lang="ru-RU" sz="2000" b="1" spc="-1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2000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образование </a:t>
            </a:r>
          </a:p>
          <a:p>
            <a:pPr marL="4445" algn="ctr">
              <a:lnSpc>
                <a:spcPts val="2375"/>
              </a:lnSpc>
              <a:spcBef>
                <a:spcPts val="95"/>
              </a:spcBef>
            </a:pPr>
            <a:r>
              <a:rPr lang="ru-RU" sz="2000" b="1" spc="-2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начало</a:t>
            </a:r>
            <a:r>
              <a:rPr lang="ru-RU" sz="2000" b="1" spc="-24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свое  </a:t>
            </a:r>
            <a:r>
              <a:rPr lang="ru-RU" sz="2000" b="1" spc="-1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становление еще </a:t>
            </a:r>
            <a:r>
              <a:rPr lang="ru-RU" sz="2000" b="1" spc="-1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  времена </a:t>
            </a:r>
            <a:r>
              <a:rPr lang="ru-RU" sz="2000"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Древней</a:t>
            </a:r>
            <a:r>
              <a:rPr lang="ru-RU" sz="2000" b="1" spc="-9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2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Руси. </a:t>
            </a:r>
            <a:r>
              <a:rPr lang="ru-RU" sz="2000" spc="-1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Многочисленные </a:t>
            </a:r>
            <a:r>
              <a:rPr lang="ru-RU" sz="2000" spc="-2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археологические</a:t>
            </a:r>
            <a:r>
              <a:rPr lang="ru-RU" sz="2000" spc="-10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2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находки  </a:t>
            </a:r>
            <a:r>
              <a:rPr lang="ru-RU"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неопровержимо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850"/>
              </a:lnSpc>
            </a:pPr>
            <a:r>
              <a:rPr lang="ru-RU" sz="2000" spc="-2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свидетельствуют, </a:t>
            </a:r>
            <a:r>
              <a:rPr lang="ru-RU"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что</a:t>
            </a:r>
            <a:r>
              <a:rPr lang="ru-RU" sz="2000" spc="-17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в древней </a:t>
            </a:r>
            <a:r>
              <a:rPr lang="ru-RU" sz="2000" spc="-2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Руси</a:t>
            </a:r>
            <a:r>
              <a:rPr lang="ru-RU" sz="2000" spc="-8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было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52069" marR="43180" indent="144780" algn="ctr">
              <a:lnSpc>
                <a:spcPct val="80000"/>
              </a:lnSpc>
              <a:spcBef>
                <a:spcPts val="265"/>
              </a:spcBef>
            </a:pPr>
            <a:r>
              <a:rPr lang="ru-RU" sz="2000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превосходно налажено  </a:t>
            </a:r>
            <a:r>
              <a:rPr lang="ru-RU"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производство</a:t>
            </a:r>
            <a:r>
              <a:rPr lang="ru-RU" sz="2000" spc="-15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различных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03860" marR="396240" indent="-5715" algn="ctr">
              <a:lnSpc>
                <a:spcPct val="80000"/>
              </a:lnSpc>
            </a:pPr>
            <a:r>
              <a:rPr lang="ru-RU"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предметов </a:t>
            </a:r>
            <a:r>
              <a:rPr lang="ru-RU" sz="2000" spc="-2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обихода,  </a:t>
            </a:r>
            <a:r>
              <a:rPr lang="ru-RU"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оружия, </a:t>
            </a:r>
            <a:r>
              <a:rPr lang="ru-RU" sz="2000" spc="-2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одежды,  </a:t>
            </a:r>
            <a:r>
              <a:rPr lang="ru-RU"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украшений </a:t>
            </a:r>
            <a:r>
              <a:rPr lang="ru-RU" sz="2000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spc="-4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2000" spc="-4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spc="-5" dirty="0" smtClean="0">
              <a:solidFill>
                <a:srgbClr val="452D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3860" marR="396240" indent="-5715" algn="ctr">
              <a:lnSpc>
                <a:spcPct val="80000"/>
              </a:lnSpc>
            </a:pPr>
            <a:r>
              <a:rPr lang="ru-RU" sz="2000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spc="-24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spc="-2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наиболее </a:t>
            </a:r>
            <a:r>
              <a:rPr lang="ru-RU" sz="2000" spc="-2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талантливых  </a:t>
            </a:r>
            <a:r>
              <a:rPr lang="ru-RU" sz="2000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древнерусских</a:t>
            </a:r>
            <a:r>
              <a:rPr lang="ru-RU" sz="2000" spc="-14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мастерах  </a:t>
            </a:r>
            <a:r>
              <a:rPr lang="ru-RU" sz="2000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слагались </a:t>
            </a:r>
            <a:r>
              <a:rPr lang="ru-RU"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былины</a:t>
            </a:r>
            <a:r>
              <a:rPr lang="ru-RU" sz="2000" spc="-14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и передавались </a:t>
            </a:r>
            <a:r>
              <a:rPr lang="ru-RU"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сведения</a:t>
            </a:r>
            <a:r>
              <a:rPr lang="ru-RU" sz="2000" spc="-16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летописях</a:t>
            </a:r>
            <a:r>
              <a:rPr lang="ru-RU"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03860" marR="396240" indent="-5715" algn="ctr">
              <a:lnSpc>
                <a:spcPct val="80000"/>
              </a:lnSpc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701585" y="7245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2493" y="1219201"/>
            <a:ext cx="8950091" cy="3411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marR="295910" indent="-5080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период с 1701 по 1721 года были открыты медицинская, артиллерийская и инженерная школы в Москве, морская академия и инженерная школа в Петербурге, горные школы при Уральских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Олонецких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заводах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17145" marR="295910" indent="-5080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Поскольку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оссийская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промышленность нуждалась в специалистах (кораблестроителях, моряках, металлургах, артиллеристах и т.д.) петровская школьная реформа была направлена, в первую очередь, на получение подростками профессиональных знаний и технической грамотности. Под его руководством были созданы школы для солдатских детей и введено обязательное обучение духовенства и дворян. То есть, школа стала сословной, а учеба приравнивалась к службе.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01585" y="7245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52600" y="191912"/>
            <a:ext cx="662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Первая ремесленная школа, которая называлась "Школа навигационных и математических наук", была основана в Москве 14 января 1700 года.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132492" y="4776601"/>
            <a:ext cx="901150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1888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г. профтехучилища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начали подразделять по трем типам: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средние технические училища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готовили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техников, которые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могли работать помощниками инженеров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низшие технические училища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подготавливали рабочих для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производства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ремесленные учили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ща - обучали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ремеслу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связанному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бытом населения.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44955" y="928231"/>
            <a:ext cx="4047130" cy="3865161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58419" marR="687070" algn="ctr">
              <a:spcBef>
                <a:spcPts val="20"/>
              </a:spcBef>
            </a:pPr>
            <a:r>
              <a:rPr sz="2000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sz="2000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Советском Союзе</a:t>
            </a:r>
            <a:r>
              <a:rPr sz="2000" spc="-13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были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58419" algn="ctr"/>
            <a:r>
              <a:rPr sz="2000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созданы </a:t>
            </a:r>
            <a:r>
              <a:rPr sz="2000" spc="-3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школы</a:t>
            </a:r>
            <a:r>
              <a:rPr sz="2000" spc="-17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фабрично-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58419" marR="576580" algn="ctr">
              <a:spcBef>
                <a:spcPts val="215"/>
              </a:spcBef>
            </a:pPr>
            <a:r>
              <a:rPr lang="ru-RU" sz="2000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z="2000" spc="-15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аводского</a:t>
            </a:r>
            <a:r>
              <a:rPr lang="ru-RU" sz="2000" spc="-1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2000" spc="-15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ученичества</a:t>
            </a:r>
            <a:r>
              <a:rPr sz="2000" spc="-1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(Ф</a:t>
            </a:r>
            <a:r>
              <a:rPr sz="2000" spc="-6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ЗУ</a:t>
            </a:r>
            <a:r>
              <a:rPr lang="ru-RU" sz="2000" spc="-6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sz="2000" spc="-6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spc="-6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6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5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учеников</a:t>
            </a:r>
            <a:r>
              <a:rPr sz="2000" spc="-3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3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этой </a:t>
            </a:r>
            <a:r>
              <a:rPr sz="2000" spc="-10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lang="ru-RU" sz="2000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называли</a:t>
            </a:r>
            <a:r>
              <a:rPr lang="ru-RU" sz="2000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sz="2000" spc="-10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фабзайчатами</a:t>
            </a:r>
            <a:r>
              <a:rPr sz="2000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spc="-30" dirty="0" smtClean="0">
              <a:solidFill>
                <a:srgbClr val="452D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58419" marR="192405" algn="ctr">
              <a:spcBef>
                <a:spcPts val="229"/>
              </a:spcBef>
            </a:pPr>
            <a:r>
              <a:rPr lang="ru-RU" sz="2000" spc="-3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2000" spc="-3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ЗУ  </a:t>
            </a:r>
            <a:r>
              <a:rPr sz="2000" spc="-5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существовали</a:t>
            </a:r>
            <a:r>
              <a:rPr sz="2000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spc="-5" dirty="0" smtClean="0">
              <a:solidFill>
                <a:srgbClr val="452D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58419" marR="192405" algn="ctr">
              <a:spcBef>
                <a:spcPts val="229"/>
              </a:spcBef>
            </a:pPr>
            <a:r>
              <a:rPr sz="2000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sz="2000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1920 </a:t>
            </a:r>
            <a:r>
              <a:rPr sz="2000" spc="-5" dirty="0" err="1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2000" spc="-19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1940</a:t>
            </a:r>
            <a:r>
              <a:rPr lang="ru-RU" sz="2000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.г.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8419" marR="192405" algn="ctr">
              <a:spcBef>
                <a:spcPts val="229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Всего за указанный период в стране было организовано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1549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школ и училищ, где обучались более чем 400 профессиям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специальностям.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01585" y="7245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siXGYyrKTW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034688"/>
            <a:ext cx="4648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76400" y="191911"/>
            <a:ext cx="6629400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419" marR="36195" indent="-45720" algn="ctr">
              <a:spcBef>
                <a:spcPts val="540"/>
              </a:spcBef>
            </a:pPr>
            <a:r>
              <a:rPr lang="ru-RU" sz="2000" b="1" spc="-1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Система</a:t>
            </a:r>
            <a:r>
              <a:rPr lang="ru-RU" sz="2000" b="1" spc="-8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профессионального  </a:t>
            </a:r>
            <a:r>
              <a:rPr lang="ru-RU" sz="2000"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endParaRPr lang="ru-RU" sz="2000" b="1" spc="-5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8419" marR="36195" indent="-45720" algn="ctr">
              <a:spcBef>
                <a:spcPts val="540"/>
              </a:spcBef>
            </a:pPr>
            <a:r>
              <a:rPr lang="ru-RU" sz="2000" b="1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менялась и совершенствовалась.</a:t>
            </a:r>
            <a:r>
              <a:rPr lang="ru-RU" sz="2000" b="1" spc="-114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spc="-114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755" y="5029200"/>
            <a:ext cx="79566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Учащиеся ремесленных, железнодорожных училищ и школ ФЗО за самовольный уход из училища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 также за систематическое и грубое нарушение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дисциплины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повлекшее исключение из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училища, подвергались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приговору суда заключению в трудовые колонии сроком до одного года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495800" y="780033"/>
            <a:ext cx="4205784" cy="553549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433070" indent="19685" algn="ctr">
              <a:lnSpc>
                <a:spcPts val="1920"/>
              </a:lnSpc>
              <a:spcBef>
                <a:spcPts val="565"/>
              </a:spcBef>
            </a:pPr>
            <a:r>
              <a:rPr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Днем </a:t>
            </a:r>
            <a:r>
              <a:rPr sz="2000" b="1" spc="-1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рождения</a:t>
            </a:r>
            <a:r>
              <a:rPr sz="2000" b="1" spc="-19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системы  профессионально-</a:t>
            </a:r>
            <a:endParaRPr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179705" algn="ctr">
              <a:spcBef>
                <a:spcPts val="15"/>
              </a:spcBef>
            </a:pPr>
            <a:r>
              <a:rPr sz="2000" b="1" spc="-1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технического</a:t>
            </a:r>
            <a:r>
              <a:rPr sz="2000" b="1" spc="-14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образования  </a:t>
            </a:r>
            <a:r>
              <a:rPr sz="2000" b="1" spc="-1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стало</a:t>
            </a:r>
            <a:r>
              <a:rPr sz="2000" b="1" spc="-1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spc="-1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179705" algn="ctr">
              <a:spcBef>
                <a:spcPts val="15"/>
              </a:spcBef>
            </a:pPr>
            <a:r>
              <a:rPr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sz="2000" b="1" spc="-1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октября 1940 </a:t>
            </a:r>
            <a:r>
              <a:rPr sz="2000" b="1" spc="-2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года,  </a:t>
            </a:r>
            <a:endParaRPr lang="ru-RU" sz="2000" b="1" spc="-25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179705" algn="ctr">
              <a:spcBef>
                <a:spcPts val="15"/>
              </a:spcBef>
            </a:pPr>
            <a:r>
              <a:rPr sz="2000" spc="-30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когда</a:t>
            </a:r>
            <a:r>
              <a:rPr sz="2000" spc="-3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был </a:t>
            </a:r>
            <a:r>
              <a:rPr sz="2000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принят указ  </a:t>
            </a:r>
            <a:r>
              <a:rPr sz="2000" spc="-5" dirty="0" err="1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Президиума</a:t>
            </a:r>
            <a:r>
              <a:rPr sz="2000" spc="-7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20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Верхового</a:t>
            </a:r>
            <a:r>
              <a:rPr lang="ru-RU" sz="2000" spc="-2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Совета</a:t>
            </a:r>
            <a:r>
              <a:rPr sz="2000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3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СССР</a:t>
            </a:r>
            <a:r>
              <a:rPr sz="2000" spc="-7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spc="-70" dirty="0" smtClean="0">
              <a:solidFill>
                <a:srgbClr val="452D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algn="ctr"/>
            <a:r>
              <a:rPr sz="200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«О</a:t>
            </a:r>
            <a:r>
              <a:rPr lang="ru-RU" sz="200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государственных</a:t>
            </a:r>
            <a:r>
              <a:rPr sz="2000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трудовых  </a:t>
            </a:r>
            <a:r>
              <a:rPr sz="2000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резервах </a:t>
            </a:r>
            <a:r>
              <a:rPr sz="2000" spc="-2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СССР», </a:t>
            </a:r>
            <a:r>
              <a:rPr sz="2000" spc="-10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которым</a:t>
            </a:r>
            <a:r>
              <a:rPr sz="2000" spc="-1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2000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были </a:t>
            </a:r>
            <a:r>
              <a:rPr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определены </a:t>
            </a:r>
            <a:r>
              <a:rPr sz="200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три типа  училищ: </a:t>
            </a:r>
            <a:r>
              <a:rPr sz="20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ремесленные,</a:t>
            </a:r>
            <a:r>
              <a:rPr sz="2000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2000" spc="-1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железнодорожны</a:t>
            </a:r>
            <a:r>
              <a:rPr sz="2000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2000" spc="-16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училища  и </a:t>
            </a:r>
            <a:r>
              <a:rPr sz="2000" spc="-3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школы</a:t>
            </a:r>
            <a:r>
              <a:rPr sz="2000" spc="-17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фабрично-</a:t>
            </a:r>
            <a:r>
              <a:rPr sz="2000" spc="-2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заводского</a:t>
            </a:r>
            <a:r>
              <a:rPr sz="2000" spc="-2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обучения</a:t>
            </a:r>
            <a:r>
              <a:rPr sz="2000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sz="2000" spc="-12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spc="-125" dirty="0" smtClean="0">
              <a:solidFill>
                <a:srgbClr val="452D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algn="ctr"/>
            <a:r>
              <a:rPr sz="2000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Эти</a:t>
            </a:r>
            <a:r>
              <a:rPr lang="ru-RU" sz="200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училища</a:t>
            </a:r>
            <a:r>
              <a:rPr sz="2000" spc="-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были </a:t>
            </a:r>
            <a:r>
              <a:rPr sz="2000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созданы</a:t>
            </a:r>
            <a:r>
              <a:rPr sz="2000" spc="-26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2700" marR="55880" algn="ctr">
              <a:spcBef>
                <a:spcPts val="220"/>
              </a:spcBef>
            </a:pPr>
            <a:r>
              <a:rPr sz="2000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кратчайшие сроки. </a:t>
            </a:r>
            <a:endParaRPr lang="ru-RU" sz="2000" spc="-5" dirty="0" smtClean="0">
              <a:solidFill>
                <a:srgbClr val="452D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5880" algn="ctr">
              <a:spcBef>
                <a:spcPts val="220"/>
              </a:spcBef>
            </a:pPr>
            <a:r>
              <a:rPr sz="2000" spc="-10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Приём</a:t>
            </a:r>
            <a:r>
              <a:rPr sz="2000" spc="-22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sz="2000" spc="-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них </a:t>
            </a:r>
            <a:r>
              <a:rPr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проводился</a:t>
            </a:r>
            <a:r>
              <a:rPr sz="2000" spc="-16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путём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2700" marR="236854" algn="ctr">
              <a:spcBef>
                <a:spcPts val="20"/>
              </a:spcBef>
            </a:pPr>
            <a:r>
              <a:rPr sz="200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призыва (мобилизации),</a:t>
            </a:r>
            <a:r>
              <a:rPr sz="2000" spc="-18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а  </a:t>
            </a:r>
            <a:r>
              <a:rPr sz="2000" spc="-15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sz="200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spc="-12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5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порядке</a:t>
            </a:r>
            <a:r>
              <a:rPr lang="ru-RU" sz="2000" spc="-15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5" dirty="0" err="1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добровольного</a:t>
            </a:r>
            <a:r>
              <a:rPr sz="2000" spc="-9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набора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2700" algn="ctr"/>
            <a:r>
              <a:rPr sz="2000" spc="-20" dirty="0" err="1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молодёжи</a:t>
            </a:r>
            <a:r>
              <a:rPr sz="2000" spc="-20" dirty="0" smtClean="0">
                <a:solidFill>
                  <a:srgbClr val="452D1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87680" y="504444"/>
            <a:ext cx="4261485" cy="5981700"/>
            <a:chOff x="487680" y="504444"/>
            <a:chExt cx="4261485" cy="59817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80" y="504444"/>
              <a:ext cx="4261104" cy="32461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564" y="699135"/>
              <a:ext cx="3672459" cy="26578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680" y="3342132"/>
              <a:ext cx="4189476" cy="31440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564" y="3537038"/>
              <a:ext cx="3600450" cy="2556256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8701585" y="7245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9158" y="228600"/>
            <a:ext cx="762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годы войны учебные заведения профессионально-технического образования подготовили 2,5 млн молодых квалифицированных рабочих.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1244263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Всего за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1941–1958 годы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система подготовки дала народному хозяйству СССР более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10 млн молодых квалифицированных рабочих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Преимущества централизованной системы подготовки рабочих кадров проявились уже в первые дни войны: оперативно удалось эвакуировать в восточные районы страны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344 училища, 219 школ ФЗО и сотни тысяч учащихся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Система трудовых резервов была единственной организованной опорой промышленности.</a:t>
            </a:r>
          </a:p>
        </p:txBody>
      </p:sp>
      <p:pic>
        <p:nvPicPr>
          <p:cNvPr id="1026" name="Picture 2" descr="C:\Users\User\Desktop\чапаевск-фронту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91032"/>
            <a:ext cx="3886200" cy="260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7233-boevoy-put-katyush-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491032"/>
            <a:ext cx="3919633" cy="25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701585" y="7245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5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304801"/>
            <a:ext cx="723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1959–1963 годы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школы фабрично-заводского обучения и профессионально-технические учебные заведения, основанные на системе Государственных трудовых резервов СССР, были реорганизованы в профессионально-технические училища (ПТУ), срок обучения в которых зависел от сложности получаемой специальности — от 1 до 3 лет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2243794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 концу 60-х годов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стране была начата реорганизация профтехучилищ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средние профессиональные учебные заведения со сроком обучения от 3 до 4 лет, которые фокусировались на подготовке профессиональных рабочих на базе 8 классов.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1961/62 учебном году в стране было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3 416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учреждений среднего профессионального образования с контингентом учащихся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2,4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млн человек.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4343400"/>
            <a:ext cx="8686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1990-е годы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согласно данным государственной статистики, сокращалось количество образовательных учреждений СПО и НПО. Значительно уменьшилась численность мест для подготовки рабочих и специалистов среднего звена. Больше всего пострадали профессионально-технические училища, которые сократили на треть прием студентов. Социально-экономическая ситуация в стране обострялась, предприятия терпели убытки, многие были ликвидированы, наблюдался высокий рост инфляции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01585" y="7245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766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4400" y="304800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Важным этапом трансформации становится принятие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10 июля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1992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года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Федерального закона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№ 3266-1 «Об образовании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», который определил порядок дальнейшего функционирования системы образования в новой России. С этого момента система профессионально-технического и среднего специального образования постепенно начинает переходить в стадию регионализации, где главной своей задачей становится ориентация на рынок труда и запросы экономики региона. </a:t>
            </a:r>
          </a:p>
        </p:txBody>
      </p:sp>
      <p:pic>
        <p:nvPicPr>
          <p:cNvPr id="2050" name="Picture 2" descr="C:\Users\User\Desktop\nost_toka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45438"/>
            <a:ext cx="3810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55" y="4152262"/>
            <a:ext cx="3707389" cy="251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90600" y="2551837"/>
            <a:ext cx="8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2008-2012 гг.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состоялся заключительный этап регионализации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профтехобразования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ознаменовав завершение реформы системы управления профессиональным образованием, которая началась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начале 90-х гг.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01585" y="7245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51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8200" y="81001"/>
            <a:ext cx="8077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2010 году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впервые в России в системе профессионального образования была применена модель дуального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образования Дуальная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система обучения — это вид обучения, при котором теоретические знания студент получает в образовательном учреждении, а практические навыки — в организации на рабочем месте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1712217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мае 2012 года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в рамках Генеральной ассамблеи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International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Россия стала 60-м членом движения. Организации среднего профессионального образования начали подготовку студентов к участию в мировых и европейских чемпионатах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В 2019 году Международный чемпионат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Championship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прошел в г. Казани, Республика Татарстан.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Одной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 целей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является популяризации рабочих профессий.</a:t>
            </a:r>
          </a:p>
        </p:txBody>
      </p:sp>
      <p:pic>
        <p:nvPicPr>
          <p:cNvPr id="3074" name="Picture 2" descr="C:\Users\User\Desktop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7" y="3885549"/>
            <a:ext cx="4026403" cy="268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63" y="3895785"/>
            <a:ext cx="3870947" cy="258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701585" y="7245"/>
            <a:ext cx="3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14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830</Words>
  <Application>Microsoft Office PowerPoint</Application>
  <PresentationFormat>Экран (4:3)</PresentationFormat>
  <Paragraphs>117</Paragraphs>
  <Slides>15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Times New Roman</vt:lpstr>
      <vt:lpstr>Constantia</vt:lpstr>
      <vt:lpstr>Calibri</vt:lpstr>
      <vt:lpstr>FangSong</vt:lpstr>
      <vt:lpstr>Office Theme</vt:lpstr>
      <vt:lpstr>80лет профтехобразованию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октября - День профтехобразования!</dc:title>
  <dc:creator>Мама</dc:creator>
  <cp:lastModifiedBy>USER</cp:lastModifiedBy>
  <cp:revision>54</cp:revision>
  <dcterms:created xsi:type="dcterms:W3CDTF">2020-09-27T23:46:18Z</dcterms:created>
  <dcterms:modified xsi:type="dcterms:W3CDTF">2022-12-30T07:07:53Z</dcterms:modified>
</cp:coreProperties>
</file>